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5"/>
  </p:sldMasterIdLst>
  <p:notesMasterIdLst>
    <p:notesMasterId r:id="rId35"/>
  </p:notesMasterIdLst>
  <p:sldIdLst>
    <p:sldId id="256" r:id="rId6"/>
    <p:sldId id="257" r:id="rId7"/>
    <p:sldId id="289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0" r:id="rId24"/>
    <p:sldId id="276" r:id="rId25"/>
    <p:sldId id="277" r:id="rId26"/>
    <p:sldId id="278" r:id="rId27"/>
    <p:sldId id="279" r:id="rId28"/>
    <p:sldId id="290" r:id="rId29"/>
    <p:sldId id="291" r:id="rId30"/>
    <p:sldId id="292" r:id="rId31"/>
    <p:sldId id="293" r:id="rId32"/>
    <p:sldId id="294" r:id="rId33"/>
    <p:sldId id="295" r:id="rId34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9" roundtripDataSignature="AMtx7mjfAITPzZrD2mvf7DG7f2AFg9+XM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Zellman" initials="" lastIdx="8" clrIdx="0"/>
  <p:cmAuthor id="7" name="Paglio, Karen" initials="PK" lastIdx="1" clrIdx="7">
    <p:extLst>
      <p:ext uri="{19B8F6BF-5375-455C-9EA6-DF929625EA0E}">
        <p15:presenceInfo xmlns:p15="http://schemas.microsoft.com/office/powerpoint/2012/main" userId="S::kpaglio@pa.gov::719d8fd1-7706-46d0-9231-30edd0b2f806" providerId="AD"/>
      </p:ext>
    </p:extLst>
  </p:cmAuthor>
  <p:cmAuthor id="1" name="Salem-Noll, Mari Jane" initials="SMJ" lastIdx="5" clrIdx="1">
    <p:extLst>
      <p:ext uri="{19B8F6BF-5375-455C-9EA6-DF929625EA0E}">
        <p15:presenceInfo xmlns:p15="http://schemas.microsoft.com/office/powerpoint/2012/main" userId="Salem-Noll, Mari Jane" providerId="None"/>
      </p:ext>
    </p:extLst>
  </p:cmAuthor>
  <p:cmAuthor id="8" name="Alberigi, Gabrielle" initials="AG" lastIdx="1" clrIdx="8">
    <p:extLst>
      <p:ext uri="{19B8F6BF-5375-455C-9EA6-DF929625EA0E}">
        <p15:presenceInfo xmlns:p15="http://schemas.microsoft.com/office/powerpoint/2012/main" userId="S::galberigi@pa.gov::a7a74d4d-51cd-4d18-ad01-f25019d4fb5b" providerId="AD"/>
      </p:ext>
    </p:extLst>
  </p:cmAuthor>
  <p:cmAuthor id="2" name="Mari Jane" initials="MJ" lastIdx="1" clrIdx="2">
    <p:extLst>
      <p:ext uri="{19B8F6BF-5375-455C-9EA6-DF929625EA0E}">
        <p15:presenceInfo xmlns:p15="http://schemas.microsoft.com/office/powerpoint/2012/main" userId="Mari Jane" providerId="None"/>
      </p:ext>
    </p:extLst>
  </p:cmAuthor>
  <p:cmAuthor id="3" name="Snyder, Emogene" initials="SE" lastIdx="4" clrIdx="3">
    <p:extLst>
      <p:ext uri="{19B8F6BF-5375-455C-9EA6-DF929625EA0E}">
        <p15:presenceInfo xmlns:p15="http://schemas.microsoft.com/office/powerpoint/2012/main" userId="Snyder, Emogene" providerId="None"/>
      </p:ext>
    </p:extLst>
  </p:cmAuthor>
  <p:cmAuthor id="4" name="Orkis, Lauren" initials="OL" lastIdx="10" clrIdx="4">
    <p:extLst>
      <p:ext uri="{19B8F6BF-5375-455C-9EA6-DF929625EA0E}">
        <p15:presenceInfo xmlns:p15="http://schemas.microsoft.com/office/powerpoint/2012/main" userId="Orkis, Lauren" providerId="None"/>
      </p:ext>
    </p:extLst>
  </p:cmAuthor>
  <p:cmAuthor id="5" name="Fait, Kyle" initials="FK" lastIdx="3" clrIdx="5">
    <p:extLst>
      <p:ext uri="{19B8F6BF-5375-455C-9EA6-DF929625EA0E}">
        <p15:presenceInfo xmlns:p15="http://schemas.microsoft.com/office/powerpoint/2012/main" userId="Fait, Kyle" providerId="None"/>
      </p:ext>
    </p:extLst>
  </p:cmAuthor>
  <p:cmAuthor id="6" name="Garland, Jill" initials="GJ" lastIdx="3" clrIdx="6">
    <p:extLst>
      <p:ext uri="{19B8F6BF-5375-455C-9EA6-DF929625EA0E}">
        <p15:presenceInfo xmlns:p15="http://schemas.microsoft.com/office/powerpoint/2012/main" userId="S::jigarland@pa.gov::833c7423-2fe2-435b-8835-1292e9164d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AAC850-AF4C-43BA-A769-E7B9C5869978}">
  <a:tblStyle styleId="{E1AAC850-AF4C-43BA-A769-E7B9C58699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B050E94-5E34-40A2-9562-51591DEB909E}" styleName="Table_1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252" autoAdjust="0"/>
  </p:normalViewPr>
  <p:slideViewPr>
    <p:cSldViewPr snapToGrid="0">
      <p:cViewPr varScale="1">
        <p:scale>
          <a:sx n="62" d="100"/>
          <a:sy n="62" d="100"/>
        </p:scale>
        <p:origin x="51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6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1.fntdata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9.fntdata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64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kis, Lauren" userId="64491293-0bc8-41d6-9fca-93e12d15ea19" providerId="ADAL" clId="{D180814C-DF00-4A3F-8B13-1A0BA34E89FB}"/>
    <pc:docChg chg="custSel modSld">
      <pc:chgData name="Orkis, Lauren" userId="64491293-0bc8-41d6-9fca-93e12d15ea19" providerId="ADAL" clId="{D180814C-DF00-4A3F-8B13-1A0BA34E89FB}" dt="2021-05-20T14:40:03.623" v="22" actId="1592"/>
      <pc:docMkLst>
        <pc:docMk/>
      </pc:docMkLst>
      <pc:sldChg chg="modSp mod delCm">
        <pc:chgData name="Orkis, Lauren" userId="64491293-0bc8-41d6-9fca-93e12d15ea19" providerId="ADAL" clId="{D180814C-DF00-4A3F-8B13-1A0BA34E89FB}" dt="2021-05-20T14:39:54.855" v="20" actId="1592"/>
        <pc:sldMkLst>
          <pc:docMk/>
          <pc:sldMk cId="0" sldId="262"/>
        </pc:sldMkLst>
        <pc:spChg chg="mod">
          <ac:chgData name="Orkis, Lauren" userId="64491293-0bc8-41d6-9fca-93e12d15ea19" providerId="ADAL" clId="{D180814C-DF00-4A3F-8B13-1A0BA34E89FB}" dt="2021-05-20T14:39:23.022" v="7" actId="20577"/>
          <ac:spMkLst>
            <pc:docMk/>
            <pc:sldMk cId="0" sldId="262"/>
            <ac:spMk id="197" creationId="{00000000-0000-0000-0000-000000000000}"/>
          </ac:spMkLst>
        </pc:spChg>
      </pc:sldChg>
      <pc:sldChg chg="modSp mod delCm">
        <pc:chgData name="Orkis, Lauren" userId="64491293-0bc8-41d6-9fca-93e12d15ea19" providerId="ADAL" clId="{D180814C-DF00-4A3F-8B13-1A0BA34E89FB}" dt="2021-05-20T14:40:00.572" v="21" actId="1592"/>
        <pc:sldMkLst>
          <pc:docMk/>
          <pc:sldMk cId="0" sldId="271"/>
        </pc:sldMkLst>
        <pc:spChg chg="mod">
          <ac:chgData name="Orkis, Lauren" userId="64491293-0bc8-41d6-9fca-93e12d15ea19" providerId="ADAL" clId="{D180814C-DF00-4A3F-8B13-1A0BA34E89FB}" dt="2021-05-20T14:39:44.757" v="19" actId="20577"/>
          <ac:spMkLst>
            <pc:docMk/>
            <pc:sldMk cId="0" sldId="271"/>
            <ac:spMk id="285" creationId="{00000000-0000-0000-0000-000000000000}"/>
          </ac:spMkLst>
        </pc:spChg>
      </pc:sldChg>
      <pc:sldChg chg="delCm">
        <pc:chgData name="Orkis, Lauren" userId="64491293-0bc8-41d6-9fca-93e12d15ea19" providerId="ADAL" clId="{D180814C-DF00-4A3F-8B13-1A0BA34E89FB}" dt="2021-05-20T14:40:03.623" v="22" actId="1592"/>
        <pc:sldMkLst>
          <pc:docMk/>
          <pc:sldMk cId="0" sldId="28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DOH\190904%20Analysis%20Spreadshe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818181818181816E-2"/>
          <c:y val="4.0299152946790748E-2"/>
          <c:w val="0.91253554243219592"/>
          <c:h val="0.956360663250427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D0-4830-90AF-F79B326AABD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D0-4830-90AF-F79B326AABD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D0-4830-90AF-F79B326AA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9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818181818181816E-2"/>
          <c:y val="4.0299152946790748E-2"/>
          <c:w val="0.91253554243219592"/>
          <c:h val="0.956360663250427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D9-44BD-9960-F544BEBC3D90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D9-44BD-9960-F544BEBC3D9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D9-44BD-9960-F544BEBC3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9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65145394319704"/>
          <c:y val="1.1846087867548543E-2"/>
          <c:w val="0.80396658163463552"/>
          <c:h val="0.97386472441221816"/>
        </c:manualLayout>
      </c:layout>
      <c:pieChart>
        <c:varyColors val="1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3E-4ED2-9F46-6FF57AA2CE3F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3E-4ED2-9F46-6FF57AA2CE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Full_Summary!$A$22:$A$23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Full_Summary!$B$22:$B$23</c:f>
              <c:numCache>
                <c:formatCode>0%</c:formatCode>
                <c:ptCount val="2"/>
                <c:pt idx="0">
                  <c:v>0.31535269709543567</c:v>
                </c:pt>
                <c:pt idx="1">
                  <c:v>0.68464730290456433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3E-4ED2-9F46-6FF57AA2C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834139403096776E-2"/>
          <c:y val="2.6151151408802024E-2"/>
          <c:w val="0.94754981341472277"/>
          <c:h val="0.954358472196196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0386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5027868914384382"/>
                  <c:y val="-4.75475480160036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54-4E7B-8CEB-CA7E93367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Full_Summary!$A$118:$A$126</c:f>
              <c:strCache>
                <c:ptCount val="9"/>
                <c:pt idx="0">
                  <c:v>Buy-in from staff</c:v>
                </c:pt>
                <c:pt idx="1">
                  <c:v>Stigma</c:v>
                </c:pt>
                <c:pt idx="2">
                  <c:v>Behavioral health 
payer issues</c:v>
                </c:pt>
                <c:pt idx="3">
                  <c:v>Private insurance 
reimbursement issues</c:v>
                </c:pt>
                <c:pt idx="4">
                  <c:v>Medicaid 
reimbursement issues</c:v>
                </c:pt>
                <c:pt idx="5">
                  <c:v>Buy-in from clients</c:v>
                </c:pt>
                <c:pt idx="6">
                  <c:v>Staff time</c:v>
                </c:pt>
                <c:pt idx="7">
                  <c:v>No barriers</c:v>
                </c:pt>
                <c:pt idx="8">
                  <c:v>Funding</c:v>
                </c:pt>
              </c:strCache>
            </c:strRef>
          </c:cat>
          <c:val>
            <c:numRef>
              <c:f>Full_Summary!$B$118:$B$126</c:f>
              <c:numCache>
                <c:formatCode>0%</c:formatCode>
                <c:ptCount val="9"/>
                <c:pt idx="0">
                  <c:v>3.4782608695652174E-2</c:v>
                </c:pt>
                <c:pt idx="1">
                  <c:v>0.13043478260869565</c:v>
                </c:pt>
                <c:pt idx="2">
                  <c:v>0.15217391304347827</c:v>
                </c:pt>
                <c:pt idx="3">
                  <c:v>0.15652173913043479</c:v>
                </c:pt>
                <c:pt idx="4">
                  <c:v>0.16521739130434782</c:v>
                </c:pt>
                <c:pt idx="5">
                  <c:v>0.16521739130434782</c:v>
                </c:pt>
                <c:pt idx="6">
                  <c:v>0.2</c:v>
                </c:pt>
                <c:pt idx="7">
                  <c:v>0.2608695652173913</c:v>
                </c:pt>
                <c:pt idx="8">
                  <c:v>0.28260869565217389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54-4E7B-8CEB-CA7E93367F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107105792"/>
        <c:axId val="75943296"/>
      </c:barChart>
      <c:catAx>
        <c:axId val="107105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943296"/>
        <c:crosses val="autoZero"/>
        <c:auto val="1"/>
        <c:lblAlgn val="ctr"/>
        <c:lblOffset val="100"/>
        <c:noMultiLvlLbl val="0"/>
      </c:catAx>
      <c:valAx>
        <c:axId val="759432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710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Hepatitis A vaccination</c:v>
                </c:pt>
                <c:pt idx="1">
                  <c:v>Hepatitis B vaccination</c:v>
                </c:pt>
                <c:pt idx="2">
                  <c:v>Hepatitis B testing</c:v>
                </c:pt>
                <c:pt idx="3">
                  <c:v>STD testing</c:v>
                </c:pt>
                <c:pt idx="4">
                  <c:v>HIV testing</c:v>
                </c:pt>
                <c:pt idx="5">
                  <c:v>PrEP education</c:v>
                </c:pt>
                <c:pt idx="6">
                  <c:v>PrEP referral</c:v>
                </c:pt>
                <c:pt idx="7">
                  <c:v>TB screening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0.15</c:v>
                </c:pt>
                <c:pt idx="1">
                  <c:v>0.15</c:v>
                </c:pt>
                <c:pt idx="2">
                  <c:v>0.24</c:v>
                </c:pt>
                <c:pt idx="3">
                  <c:v>0.34</c:v>
                </c:pt>
                <c:pt idx="4">
                  <c:v>0.45</c:v>
                </c:pt>
                <c:pt idx="5">
                  <c:v>0.41</c:v>
                </c:pt>
                <c:pt idx="6">
                  <c:v>0.37</c:v>
                </c:pt>
                <c:pt idx="7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6-4226-B48F-296E1A5BA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axId val="105129472"/>
        <c:axId val="75945600"/>
      </c:barChart>
      <c:catAx>
        <c:axId val="10512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75945600"/>
        <c:crosses val="autoZero"/>
        <c:auto val="1"/>
        <c:lblAlgn val="ctr"/>
        <c:lblOffset val="100"/>
        <c:noMultiLvlLbl val="0"/>
      </c:catAx>
      <c:valAx>
        <c:axId val="75945600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12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0.13487</cdr:x>
      <cdr:y>0.92515</cdr:y>
    </cdr:from>
    <cdr:to>
      <cdr:x>0.26135</cdr:x>
      <cdr:y>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25ED7F09-60CF-42D4-80AC-974EB4ABCBE6}"/>
            </a:ext>
          </a:extLst>
        </cdr:cNvPr>
        <cdr:cNvSpPr/>
      </cdr:nvSpPr>
      <cdr:spPr>
        <a:xfrm xmlns:a="http://schemas.openxmlformats.org/drawingml/2006/main">
          <a:off x="937155" y="4945156"/>
          <a:ext cx="878889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rPr>
            <a:t>n=241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93450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</a:t>
            </a:r>
            <a:endParaRPr dirty="0"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f4f814fd1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cf4f814fd1_1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CDC &amp; US Prevention Task Force both recommend routine, opt out screening for HIV as a part of regular healthcare provision - we no longer need to treat HIV as a special condition.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Routinizing decreases stigma, increases dx and linkage to </a:t>
            </a:r>
            <a:r>
              <a:rPr lang="en-US" dirty="0" err="1"/>
              <a:t>tx</a:t>
            </a:r>
            <a:r>
              <a:rPr lang="en-US" dirty="0"/>
              <a:t>, resulting in better outcomes for the patient and the public’s health</a:t>
            </a:r>
            <a:endParaRPr dirty="0"/>
          </a:p>
        </p:txBody>
      </p:sp>
      <p:sp>
        <p:nvSpPr>
          <p:cNvPr id="214" name="Google Shape;214;gcf4f814fd1_1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d0745fc4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cd0745fc43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cd0745fc43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Refer back to testing - test → dx → treat → </a:t>
            </a:r>
            <a:r>
              <a:rPr lang="en-US" dirty="0" err="1"/>
              <a:t>tasp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test → id risk → prep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cf4f814fd1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cf4f814fd1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</a:t>
            </a:r>
            <a:endParaRPr dirty="0"/>
          </a:p>
        </p:txBody>
      </p:sp>
      <p:sp>
        <p:nvSpPr>
          <p:cNvPr id="247" name="Google Shape;247;gcf4f814fd1_1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f4f814fd1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cf4f814fd1_1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the cascade, we have a lot of work to do but also have the tools and knowledge to achieve elimination (that’s why we’re here to offer this service!)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Quickly point to places where SUD tx providers can impact the cascade</a:t>
            </a:r>
            <a:endParaRPr/>
          </a:p>
        </p:txBody>
      </p:sp>
      <p:sp>
        <p:nvSpPr>
          <p:cNvPr id="283" name="Google Shape;283;gcf4f814fd1_1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f4f814fd1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cf4f814fd1_1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cf4f814fd1_1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determined through follow up that 14 facilities were not able to complete the electronic survey but of those 316 eligible, 76% completed the survey. We did some follow up with facilities by phone if the electronic survey was not completing which improved the response rate.</a:t>
            </a:r>
            <a:endParaRPr/>
          </a:p>
        </p:txBody>
      </p:sp>
      <p:sp>
        <p:nvSpPr>
          <p:cNvPr id="342" name="Google Shape;342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Through this survey, we focused on hepatitis C-related services but also asked about hepatitis A, B and other infectious disease services. In total, only 32% of facilities surveyed said that they test all their clients at least once for hepatitis C and the type of testing varied quite a bit.</a:t>
            </a:r>
            <a:endParaRPr/>
          </a:p>
        </p:txBody>
      </p:sp>
      <p:sp>
        <p:nvSpPr>
          <p:cNvPr id="358" name="Google Shape;358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Facilities reported many barriers to offering hepatitis C testing including funding at almost 30% of facilities. Surprisingly, 26% of facilities reported no barriers so we will be following up with these facilities this summer to solicit best practices from these facilities. 17% of facilities reported reimbursement issues which we will also be investigating further.</a:t>
            </a:r>
            <a:endParaRPr/>
          </a:p>
        </p:txBody>
      </p:sp>
      <p:sp>
        <p:nvSpPr>
          <p:cNvPr id="367" name="Google Shape;367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Facilities reported many barriers to offering hepatitis C testing including funding at almost 30% of facilities. Surprisingly, 26% of facilities reported no barriers so we will be following up with these facilities this summer to solicit best practices from these facilities. 17% of facilities reported reimbursement issues which we will also be investigating further.</a:t>
            </a:r>
            <a:endParaRPr/>
          </a:p>
        </p:txBody>
      </p:sp>
      <p:sp>
        <p:nvSpPr>
          <p:cNvPr id="367" name="Google Shape;367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6834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Facilities reported many barriers to offering hepatitis C testing including funding at almost 30% of facilities. Surprisingly, 26% of facilities reported no barriers so we will be following up with these facilities this summer to solicit best practices from these facilities. 17% of facilities reported reimbursement issues which we will also be investigating further.</a:t>
            </a:r>
            <a:endParaRPr/>
          </a:p>
        </p:txBody>
      </p:sp>
      <p:sp>
        <p:nvSpPr>
          <p:cNvPr id="367" name="Google Shape;367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73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Facilities reported many barriers to offering hepatitis C testing including funding at almost 30% of facilities. Surprisingly, 26% of facilities reported no barriers so we will be following up with these facilities this summer to solicit best practices from these facilities. 17% of facilities reported reimbursement issues which we will also be investigating further.</a:t>
            </a:r>
            <a:endParaRPr/>
          </a:p>
        </p:txBody>
      </p:sp>
      <p:sp>
        <p:nvSpPr>
          <p:cNvPr id="367" name="Google Shape;367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072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Facilities reported many barriers to offering hepatitis C testing including funding at almost 30% of facilities. Surprisingly, 26% of facilities reported no barriers so we will be following up with these facilities this summer to solicit best practices from these facilities. 17% of facilities reported reimbursement issues which we will also be investigating further.</a:t>
            </a:r>
            <a:endParaRPr/>
          </a:p>
        </p:txBody>
      </p:sp>
      <p:sp>
        <p:nvSpPr>
          <p:cNvPr id="367" name="Google Shape;367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60999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Facilities reported many barriers to offering hepatitis C testing including funding at almost 30% of facilities. Surprisingly, 26% of facilities reported no barriers so we will be following up with these facilities this summer to solicit best practices from these facilities. 17% of facilities reported reimbursement issues which we will also be investigating further.</a:t>
            </a:r>
            <a:endParaRPr/>
          </a:p>
        </p:txBody>
      </p:sp>
      <p:sp>
        <p:nvSpPr>
          <p:cNvPr id="367" name="Google Shape;367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6955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Facilities reported many barriers to offering hepatitis C testing including funding at almost 30% of facilities. Surprisingly, 26% of facilities reported no barriers so we will be following up with these facilities this summer to solicit best practices from these facilities. 17% of facilities reported reimbursement issues which we will also be investigating further.</a:t>
            </a:r>
            <a:endParaRPr/>
          </a:p>
        </p:txBody>
      </p:sp>
      <p:sp>
        <p:nvSpPr>
          <p:cNvPr id="367" name="Google Shape;367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088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74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mention smoking and snorting too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f4f814fd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f4f814fd1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Emphasize “meeting people where they’re at” by bringing services to the patient in the setting they’re already engaged in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Opportunity to talk up the key role SUD </a:t>
            </a:r>
            <a:r>
              <a:rPr lang="en-US" dirty="0" err="1"/>
              <a:t>tx</a:t>
            </a:r>
            <a:r>
              <a:rPr lang="en-US" dirty="0"/>
              <a:t> providers play, their leadership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gcf4f814fd1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JS</a:t>
            </a:r>
            <a:endParaRPr dirty="0"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f4f814fd1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cf4f814fd1_1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cf4f814fd1_1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Quick, local visual. Emphasize proportion of folks whose risk is IDU.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Jeremy’s stats: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In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2019 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-"/>
            </a:pPr>
            <a:r>
              <a:rPr lang="en-US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There were 986 individuals newly diagnosed with HIV infections in Pa.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Of those individuals, 131 or 13% reported injecting drugs as a risk </a:t>
            </a:r>
            <a:endParaRPr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-"/>
            </a:pPr>
            <a:r>
              <a:rPr lang="en-US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There were 35,949 people presumed to be living with HIV (PLWH) in Pa.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Approximately 22% of individuals living with HIV reported injecting drugs as a risk</a:t>
            </a:r>
            <a:endParaRPr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" name="Google Shape;19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f4f814fd1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cf4f814fd1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Can mention these status to illustrate the severity:</a:t>
            </a:r>
            <a:endParaRPr sz="1100"/>
          </a:p>
          <a:p>
            <a:pPr marL="342900" lvl="0" indent="-260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In Kanawha County (pop. 178k) 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marL="74295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2018 = 2 IDU cases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marL="74295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2019 = 15 IDU cases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marL="74295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2020 = at least 35 IDU cases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marL="74295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In New York City (pop. 8M) 2020 = 36 IDU cases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04" name="Google Shape;204;gcf4f814fd1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2"/>
          <p:cNvSpPr txBox="1">
            <a:spLocks noGrp="1"/>
          </p:cNvSpPr>
          <p:nvPr>
            <p:ph type="subTitle" idx="1"/>
          </p:nvPr>
        </p:nvSpPr>
        <p:spPr>
          <a:xfrm>
            <a:off x="5818908" y="5839691"/>
            <a:ext cx="3158837" cy="91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userDrawn="1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3"/>
          <p:cNvSpPr txBox="1">
            <a:spLocks noGrp="1"/>
          </p:cNvSpPr>
          <p:nvPr>
            <p:ph type="title"/>
          </p:nvPr>
        </p:nvSpPr>
        <p:spPr>
          <a:xfrm>
            <a:off x="647700" y="190500"/>
            <a:ext cx="79629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3"/>
          <p:cNvSpPr txBox="1">
            <a:spLocks noGrp="1"/>
          </p:cNvSpPr>
          <p:nvPr>
            <p:ph type="body" idx="1"/>
          </p:nvPr>
        </p:nvSpPr>
        <p:spPr>
          <a:xfrm rot="5400000">
            <a:off x="2438400" y="-380999"/>
            <a:ext cx="4267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7;p52">
            <a:extLst>
              <a:ext uri="{FF2B5EF4-FFF2-40B4-BE49-F238E27FC236}">
                <a16:creationId xmlns:a16="http://schemas.microsoft.com/office/drawing/2014/main" id="{DDED4E1F-8F7F-4063-A09F-35937B4A8F88}"/>
              </a:ext>
            </a:extLst>
          </p:cNvPr>
          <p:cNvSpPr txBox="1">
            <a:spLocks noGrp="1"/>
          </p:cNvSpPr>
          <p:nvPr>
            <p:ph type="subTitle" idx="10"/>
          </p:nvPr>
        </p:nvSpPr>
        <p:spPr>
          <a:xfrm>
            <a:off x="5818908" y="5839691"/>
            <a:ext cx="3158837" cy="91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userDrawn="1">
  <p:cSld name="VERTICAL_TITLE_AND_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4"/>
          <p:cNvSpPr txBox="1">
            <a:spLocks noGrp="1"/>
          </p:cNvSpPr>
          <p:nvPr>
            <p:ph type="title"/>
          </p:nvPr>
        </p:nvSpPr>
        <p:spPr>
          <a:xfrm rot="5400000">
            <a:off x="5185569" y="2624932"/>
            <a:ext cx="4906963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4"/>
          <p:cNvSpPr txBox="1">
            <a:spLocks noGrp="1"/>
          </p:cNvSpPr>
          <p:nvPr>
            <p:ph type="body" idx="1"/>
          </p:nvPr>
        </p:nvSpPr>
        <p:spPr>
          <a:xfrm rot="5400000">
            <a:off x="918369" y="605632"/>
            <a:ext cx="4906963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7;p52">
            <a:extLst>
              <a:ext uri="{FF2B5EF4-FFF2-40B4-BE49-F238E27FC236}">
                <a16:creationId xmlns:a16="http://schemas.microsoft.com/office/drawing/2014/main" id="{5030F283-DD91-4846-B665-2218B1C1FF08}"/>
              </a:ext>
            </a:extLst>
          </p:cNvPr>
          <p:cNvSpPr txBox="1">
            <a:spLocks noGrp="1"/>
          </p:cNvSpPr>
          <p:nvPr>
            <p:ph type="subTitle" idx="10"/>
          </p:nvPr>
        </p:nvSpPr>
        <p:spPr>
          <a:xfrm>
            <a:off x="5818908" y="5839691"/>
            <a:ext cx="3158837" cy="91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3"/>
          <p:cNvSpPr txBox="1">
            <a:spLocks noGrp="1"/>
          </p:cNvSpPr>
          <p:nvPr>
            <p:ph type="title"/>
          </p:nvPr>
        </p:nvSpPr>
        <p:spPr>
          <a:xfrm>
            <a:off x="584200" y="177800"/>
            <a:ext cx="792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7;p52">
            <a:extLst>
              <a:ext uri="{FF2B5EF4-FFF2-40B4-BE49-F238E27FC236}">
                <a16:creationId xmlns:a16="http://schemas.microsoft.com/office/drawing/2014/main" id="{970A3890-B223-4A9E-BCB0-3C3F4986124C}"/>
              </a:ext>
            </a:extLst>
          </p:cNvPr>
          <p:cNvSpPr txBox="1">
            <a:spLocks noGrp="1"/>
          </p:cNvSpPr>
          <p:nvPr>
            <p:ph type="subTitle" idx="10"/>
          </p:nvPr>
        </p:nvSpPr>
        <p:spPr>
          <a:xfrm>
            <a:off x="5818908" y="5839691"/>
            <a:ext cx="3158837" cy="91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4"/>
          <p:cNvSpPr txBox="1">
            <a:spLocks noGrp="1"/>
          </p:cNvSpPr>
          <p:nvPr>
            <p:ph type="title"/>
          </p:nvPr>
        </p:nvSpPr>
        <p:spPr>
          <a:xfrm>
            <a:off x="571500" y="190500"/>
            <a:ext cx="792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54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/>
            </a:lvl9pPr>
          </a:lstStyle>
          <a:p>
            <a:endParaRPr/>
          </a:p>
        </p:txBody>
      </p:sp>
      <p:sp>
        <p:nvSpPr>
          <p:cNvPr id="5" name="Google Shape;17;p52">
            <a:extLst>
              <a:ext uri="{FF2B5EF4-FFF2-40B4-BE49-F238E27FC236}">
                <a16:creationId xmlns:a16="http://schemas.microsoft.com/office/drawing/2014/main" id="{8D59FECF-D138-4F29-9E5F-A833091368A9}"/>
              </a:ext>
            </a:extLst>
          </p:cNvPr>
          <p:cNvSpPr txBox="1">
            <a:spLocks noGrp="1"/>
          </p:cNvSpPr>
          <p:nvPr>
            <p:ph type="subTitle" idx="10"/>
          </p:nvPr>
        </p:nvSpPr>
        <p:spPr>
          <a:xfrm>
            <a:off x="5818908" y="5839691"/>
            <a:ext cx="3158837" cy="91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9pPr>
          </a:lstStyle>
          <a:p>
            <a:endParaRPr/>
          </a:p>
        </p:txBody>
      </p:sp>
      <p:sp>
        <p:nvSpPr>
          <p:cNvPr id="4" name="Google Shape;17;p52">
            <a:extLst>
              <a:ext uri="{FF2B5EF4-FFF2-40B4-BE49-F238E27FC236}">
                <a16:creationId xmlns:a16="http://schemas.microsoft.com/office/drawing/2014/main" id="{0082A64F-5B76-46D6-A20A-F5993279F12D}"/>
              </a:ext>
            </a:extLst>
          </p:cNvPr>
          <p:cNvSpPr txBox="1">
            <a:spLocks noGrp="1"/>
          </p:cNvSpPr>
          <p:nvPr>
            <p:ph type="subTitle" idx="10"/>
          </p:nvPr>
        </p:nvSpPr>
        <p:spPr>
          <a:xfrm>
            <a:off x="5818908" y="5839691"/>
            <a:ext cx="3158837" cy="91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userDrawn="1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6"/>
          <p:cNvSpPr txBox="1">
            <a:spLocks noGrp="1"/>
          </p:cNvSpPr>
          <p:nvPr>
            <p:ph type="title"/>
          </p:nvPr>
        </p:nvSpPr>
        <p:spPr>
          <a:xfrm>
            <a:off x="609600" y="211138"/>
            <a:ext cx="79248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8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•"/>
              <a:defRPr sz="1600"/>
            </a:lvl9pPr>
          </a:lstStyle>
          <a:p>
            <a:endParaRPr/>
          </a:p>
        </p:txBody>
      </p:sp>
      <p:sp>
        <p:nvSpPr>
          <p:cNvPr id="32" name="Google Shape;32;p5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5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8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•"/>
              <a:defRPr sz="1600"/>
            </a:lvl9pPr>
          </a:lstStyle>
          <a:p>
            <a:endParaRPr/>
          </a:p>
        </p:txBody>
      </p:sp>
      <p:sp>
        <p:nvSpPr>
          <p:cNvPr id="7" name="Google Shape;17;p52">
            <a:extLst>
              <a:ext uri="{FF2B5EF4-FFF2-40B4-BE49-F238E27FC236}">
                <a16:creationId xmlns:a16="http://schemas.microsoft.com/office/drawing/2014/main" id="{C4E4D709-17D6-4A56-89A4-7C907A741FFA}"/>
              </a:ext>
            </a:extLst>
          </p:cNvPr>
          <p:cNvSpPr txBox="1">
            <a:spLocks noGrp="1"/>
          </p:cNvSpPr>
          <p:nvPr>
            <p:ph type="subTitle" idx="10"/>
          </p:nvPr>
        </p:nvSpPr>
        <p:spPr>
          <a:xfrm>
            <a:off x="5818908" y="5839691"/>
            <a:ext cx="3158837" cy="91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7"/>
          <p:cNvSpPr txBox="1">
            <a:spLocks noGrp="1"/>
          </p:cNvSpPr>
          <p:nvPr>
            <p:ph type="title"/>
          </p:nvPr>
        </p:nvSpPr>
        <p:spPr>
          <a:xfrm>
            <a:off x="584200" y="190500"/>
            <a:ext cx="792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7;p52">
            <a:extLst>
              <a:ext uri="{FF2B5EF4-FFF2-40B4-BE49-F238E27FC236}">
                <a16:creationId xmlns:a16="http://schemas.microsoft.com/office/drawing/2014/main" id="{04F5D242-2FFE-485C-B2BA-736A1991FFF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818908" y="5839691"/>
            <a:ext cx="3158837" cy="91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;p52">
            <a:extLst>
              <a:ext uri="{FF2B5EF4-FFF2-40B4-BE49-F238E27FC236}">
                <a16:creationId xmlns:a16="http://schemas.microsoft.com/office/drawing/2014/main" id="{B869E1EA-BC3D-4BFC-B9B5-4DA01D212EA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818908" y="5839691"/>
            <a:ext cx="3158837" cy="91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userDrawn="1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1"/>
          <p:cNvSpPr txBox="1">
            <a:spLocks noGrp="1"/>
          </p:cNvSpPr>
          <p:nvPr>
            <p:ph type="title"/>
          </p:nvPr>
        </p:nvSpPr>
        <p:spPr>
          <a:xfrm>
            <a:off x="457200" y="121920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1"/>
          <p:cNvSpPr txBox="1">
            <a:spLocks noGrp="1"/>
          </p:cNvSpPr>
          <p:nvPr>
            <p:ph type="body" idx="1"/>
          </p:nvPr>
        </p:nvSpPr>
        <p:spPr>
          <a:xfrm>
            <a:off x="3575050" y="1219201"/>
            <a:ext cx="51117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/>
            </a:lvl9pPr>
          </a:lstStyle>
          <a:p>
            <a:endParaRPr/>
          </a:p>
        </p:txBody>
      </p:sp>
      <p:sp>
        <p:nvSpPr>
          <p:cNvPr id="40" name="Google Shape;40;p61"/>
          <p:cNvSpPr txBox="1">
            <a:spLocks noGrp="1"/>
          </p:cNvSpPr>
          <p:nvPr>
            <p:ph type="body" idx="2"/>
          </p:nvPr>
        </p:nvSpPr>
        <p:spPr>
          <a:xfrm>
            <a:off x="457200" y="2362201"/>
            <a:ext cx="3008313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17;p52">
            <a:extLst>
              <a:ext uri="{FF2B5EF4-FFF2-40B4-BE49-F238E27FC236}">
                <a16:creationId xmlns:a16="http://schemas.microsoft.com/office/drawing/2014/main" id="{0B69D05D-AB55-4C5A-B9DE-0AFD2208B8E8}"/>
              </a:ext>
            </a:extLst>
          </p:cNvPr>
          <p:cNvSpPr txBox="1">
            <a:spLocks noGrp="1"/>
          </p:cNvSpPr>
          <p:nvPr>
            <p:ph type="subTitle" idx="10"/>
          </p:nvPr>
        </p:nvSpPr>
        <p:spPr>
          <a:xfrm>
            <a:off x="5818908" y="5839691"/>
            <a:ext cx="3158837" cy="91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userDrawn="1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2"/>
          <p:cNvSpPr txBox="1">
            <a:spLocks noGrp="1"/>
          </p:cNvSpPr>
          <p:nvPr>
            <p:ph type="title"/>
          </p:nvPr>
        </p:nvSpPr>
        <p:spPr>
          <a:xfrm>
            <a:off x="1828800" y="46482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2"/>
          <p:cNvSpPr>
            <a:spLocks noGrp="1"/>
          </p:cNvSpPr>
          <p:nvPr>
            <p:ph type="pic" idx="2"/>
          </p:nvPr>
        </p:nvSpPr>
        <p:spPr>
          <a:xfrm>
            <a:off x="381000" y="1142999"/>
            <a:ext cx="8305800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4" name="Google Shape;44;p62"/>
          <p:cNvSpPr txBox="1">
            <a:spLocks noGrp="1"/>
          </p:cNvSpPr>
          <p:nvPr>
            <p:ph type="body" idx="1"/>
          </p:nvPr>
        </p:nvSpPr>
        <p:spPr>
          <a:xfrm>
            <a:off x="1828800" y="5257800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17;p52">
            <a:extLst>
              <a:ext uri="{FF2B5EF4-FFF2-40B4-BE49-F238E27FC236}">
                <a16:creationId xmlns:a16="http://schemas.microsoft.com/office/drawing/2014/main" id="{9E41ED60-5097-48BF-9BB4-3F61C1257729}"/>
              </a:ext>
            </a:extLst>
          </p:cNvPr>
          <p:cNvSpPr txBox="1">
            <a:spLocks noGrp="1"/>
          </p:cNvSpPr>
          <p:nvPr>
            <p:ph type="subTitle" idx="10"/>
          </p:nvPr>
        </p:nvSpPr>
        <p:spPr>
          <a:xfrm>
            <a:off x="5818908" y="5839691"/>
            <a:ext cx="3158837" cy="91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Google Shape;11;p5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51"/>
          <p:cNvSpPr/>
          <p:nvPr/>
        </p:nvSpPr>
        <p:spPr>
          <a:xfrm>
            <a:off x="3733800" y="6096000"/>
            <a:ext cx="5257800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Google Shape;13;p51" descr="blue banner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04800" y="152400"/>
            <a:ext cx="8382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1" descr="DOH-rgb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400800" y="6096000"/>
            <a:ext cx="2262188" cy="549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ienceforwork.com/blog/trust-impact-team-performance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ariatric-surgery-source.com/food-addiction-treatment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xtbooks.whatcom.edu/cdptreatment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-emsnyder@pa.gov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linicaloptions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106532" y="2489709"/>
            <a:ext cx="9037468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The Role of Drug and Alcohol Providers </a:t>
            </a:r>
            <a:br>
              <a:rPr lang="en-US" sz="2800" b="1" dirty="0"/>
            </a:br>
            <a:r>
              <a:rPr lang="en-US" sz="2800" b="1" dirty="0"/>
              <a:t>in the Elimination of </a:t>
            </a:r>
            <a:br>
              <a:rPr lang="en-US" sz="2800" b="1" dirty="0"/>
            </a:br>
            <a:r>
              <a:rPr lang="en-US" sz="2800" b="1" dirty="0"/>
              <a:t>HIV/Viral Hepatitis in Pennsylvania</a:t>
            </a:r>
            <a:endParaRPr sz="2800" b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2947E7D-1308-4C86-8822-D88163614F4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66430" y="5066594"/>
            <a:ext cx="7361808" cy="1546194"/>
          </a:xfrm>
        </p:spPr>
        <p:txBody>
          <a:bodyPr/>
          <a:lstStyle/>
          <a:p>
            <a:pPr marL="2540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Pennsylvania Department of Health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AB76DC-47D8-479A-BCB4-BDC5CA255A37}"/>
              </a:ext>
            </a:extLst>
          </p:cNvPr>
          <p:cNvSpPr/>
          <p:nvPr/>
        </p:nvSpPr>
        <p:spPr>
          <a:xfrm>
            <a:off x="361765" y="1731949"/>
            <a:ext cx="8320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State Opioid Response Grant Funding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cf4f814fd1_1_19"/>
          <p:cNvSpPr txBox="1">
            <a:spLocks noGrp="1"/>
          </p:cNvSpPr>
          <p:nvPr>
            <p:ph type="title"/>
          </p:nvPr>
        </p:nvSpPr>
        <p:spPr>
          <a:xfrm>
            <a:off x="584200" y="190500"/>
            <a:ext cx="7924800" cy="60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HIV Testing</a:t>
            </a:r>
            <a:endParaRPr dirty="0"/>
          </a:p>
        </p:txBody>
      </p:sp>
      <p:graphicFrame>
        <p:nvGraphicFramePr>
          <p:cNvPr id="217" name="Google Shape;217;gcf4f814fd1_1_19"/>
          <p:cNvGraphicFramePr/>
          <p:nvPr>
            <p:extLst>
              <p:ext uri="{D42A27DB-BD31-4B8C-83A1-F6EECF244321}">
                <p14:modId xmlns:p14="http://schemas.microsoft.com/office/powerpoint/2010/main" val="3823961347"/>
              </p:ext>
            </p:extLst>
          </p:nvPr>
        </p:nvGraphicFramePr>
        <p:xfrm>
          <a:off x="761575" y="1740535"/>
          <a:ext cx="7620850" cy="3202282"/>
        </p:xfrm>
        <a:graphic>
          <a:graphicData uri="http://schemas.openxmlformats.org/drawingml/2006/table">
            <a:tbl>
              <a:tblPr>
                <a:noFill/>
                <a:tableStyleId>{E1AAC850-AF4C-43BA-A769-E7B9C5869978}</a:tableStyleId>
              </a:tblPr>
              <a:tblGrid>
                <a:gridCol w="762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CDC Recommendations for HIV Screening</a:t>
                      </a:r>
                      <a:endParaRPr sz="18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HIV screening is </a:t>
                      </a:r>
                      <a:r>
                        <a:rPr lang="en-US" sz="1500" b="1" dirty="0">
                          <a:solidFill>
                            <a:schemeClr val="dk1"/>
                          </a:solidFill>
                        </a:rPr>
                        <a:t>recommended for patients/clients in all health-care settings 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after the patient/client is notified that testing will be performed unless the patient/client declines (opt-out screening).</a:t>
                      </a:r>
                      <a:endParaRPr sz="1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Persons at high risk for HIV infection should be screened for HIV at least annually.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Separate written consent for HIV testing should not be required; general consent for medical care should be considered sufficient to encompass consent for HIV testing.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Prevention counseling should not be required with HIV diagnostic testing or as part of HIV screening programs in health-care settings.</a:t>
                      </a:r>
                      <a:endParaRPr sz="1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8" name="Google Shape;218;gcf4f814fd1_1_19"/>
          <p:cNvSpPr txBox="1"/>
          <p:nvPr/>
        </p:nvSpPr>
        <p:spPr>
          <a:xfrm>
            <a:off x="359825" y="6181175"/>
            <a:ext cx="688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https://www.cdc.gov/mmwr/preview/mmwrhtml/rr5514a1.htm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d0745fc43_0_9"/>
          <p:cNvSpPr txBox="1">
            <a:spLocks noGrp="1"/>
          </p:cNvSpPr>
          <p:nvPr>
            <p:ph type="title"/>
          </p:nvPr>
        </p:nvSpPr>
        <p:spPr>
          <a:xfrm>
            <a:off x="431800" y="177800"/>
            <a:ext cx="8229600" cy="60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HIV FACTS</a:t>
            </a:r>
            <a:endParaRPr sz="3600" dirty="0"/>
          </a:p>
        </p:txBody>
      </p:sp>
      <p:sp>
        <p:nvSpPr>
          <p:cNvPr id="235" name="Google Shape;235;gcd0745fc43_0_9"/>
          <p:cNvSpPr txBox="1">
            <a:spLocks noGrp="1"/>
          </p:cNvSpPr>
          <p:nvPr>
            <p:ph type="body" idx="1"/>
          </p:nvPr>
        </p:nvSpPr>
        <p:spPr>
          <a:xfrm>
            <a:off x="457200" y="1302251"/>
            <a:ext cx="8229600" cy="58074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12750">
              <a:buSzPts val="2900"/>
              <a:buChar char="●"/>
            </a:pPr>
            <a:r>
              <a:rPr lang="en-US" sz="2600" dirty="0"/>
              <a:t>HIV is a chronic, but manageable condition</a:t>
            </a:r>
          </a:p>
          <a:p>
            <a:pPr marL="44450" lvl="0" indent="0">
              <a:buSzPts val="2900"/>
              <a:buNone/>
            </a:pPr>
            <a:endParaRPr lang="en-US" sz="2600" dirty="0"/>
          </a:p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SzPts val="2900"/>
              <a:buChar char="●"/>
            </a:pPr>
            <a:r>
              <a:rPr lang="en-US" sz="2600" dirty="0"/>
              <a:t>For most people, HIV treatment means taking one pill, once a day</a:t>
            </a:r>
          </a:p>
          <a:p>
            <a:pPr marL="44450" lvl="0" indent="0" algn="l" rtl="0">
              <a:spcBef>
                <a:spcPts val="360"/>
              </a:spcBef>
              <a:spcAft>
                <a:spcPts val="0"/>
              </a:spcAft>
              <a:buSzPts val="2900"/>
              <a:buNone/>
            </a:pPr>
            <a:endParaRPr lang="en-US" sz="2600" dirty="0"/>
          </a:p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SzPts val="2900"/>
              <a:buChar char="●"/>
            </a:pPr>
            <a:r>
              <a:rPr lang="en-US" sz="2600" dirty="0"/>
              <a:t>When treated, People Living with HIV (PLWH) can live long, healthy lives</a:t>
            </a:r>
          </a:p>
          <a:p>
            <a:pPr marL="44450" lvl="0" indent="0" algn="l" rtl="0">
              <a:spcBef>
                <a:spcPts val="360"/>
              </a:spcBef>
              <a:spcAft>
                <a:spcPts val="0"/>
              </a:spcAft>
              <a:buSzPts val="2900"/>
              <a:buNone/>
            </a:pPr>
            <a:endParaRPr lang="en-US" sz="2600" dirty="0"/>
          </a:p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SzPts val="2900"/>
              <a:buChar char="●"/>
            </a:pPr>
            <a:r>
              <a:rPr lang="en-US" sz="2600" dirty="0"/>
              <a:t>HIV treatment reduces HIV virus in the blood to “undetectable levels”, though some virus remains in the body</a:t>
            </a:r>
          </a:p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SzPts val="2900"/>
              <a:buChar char="●"/>
            </a:pPr>
            <a:endParaRPr sz="2800" dirty="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>
            <a:spLocks noGrp="1"/>
          </p:cNvSpPr>
          <p:nvPr>
            <p:ph type="title"/>
          </p:nvPr>
        </p:nvSpPr>
        <p:spPr>
          <a:xfrm>
            <a:off x="584200" y="177800"/>
            <a:ext cx="792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Preventing HIV</a:t>
            </a:r>
            <a:endParaRPr dirty="0"/>
          </a:p>
        </p:txBody>
      </p:sp>
      <p:sp>
        <p:nvSpPr>
          <p:cNvPr id="242" name="Google Shape;242;p21"/>
          <p:cNvSpPr txBox="1">
            <a:spLocks noGrp="1"/>
          </p:cNvSpPr>
          <p:nvPr>
            <p:ph type="body" idx="1"/>
          </p:nvPr>
        </p:nvSpPr>
        <p:spPr>
          <a:xfrm>
            <a:off x="259925" y="1531450"/>
            <a:ext cx="4734600" cy="4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600" dirty="0"/>
              <a:t>We have a robust toolbox for preventing HIV</a:t>
            </a:r>
            <a:endParaRPr sz="26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endParaRPr sz="800" dirty="0"/>
          </a:p>
          <a:p>
            <a:pPr marL="457200" lvl="0" indent="-393700" algn="l" rtl="0">
              <a:spcBef>
                <a:spcPts val="560"/>
              </a:spcBef>
              <a:spcAft>
                <a:spcPts val="0"/>
              </a:spcAft>
              <a:buSzPts val="2600"/>
              <a:buChar char="●"/>
            </a:pPr>
            <a:r>
              <a:rPr lang="en-US" sz="2600" dirty="0"/>
              <a:t>Pre-exposure Prophylaxis (</a:t>
            </a:r>
            <a:r>
              <a:rPr lang="en-US" sz="2600" dirty="0" err="1"/>
              <a:t>PrEP</a:t>
            </a:r>
            <a:r>
              <a:rPr lang="en-US" sz="2600" dirty="0"/>
              <a:t>)</a:t>
            </a:r>
            <a:endParaRPr sz="26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One pill once a day prevents HIV</a:t>
            </a:r>
          </a:p>
          <a:p>
            <a:pPr marL="520700" lvl="1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6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 dirty="0"/>
              <a:t>Treatment as prevention </a:t>
            </a:r>
            <a:endParaRPr sz="26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Undetectable = </a:t>
            </a:r>
            <a:r>
              <a:rPr lang="en-US" sz="2600" dirty="0" err="1"/>
              <a:t>Untransmittable</a:t>
            </a:r>
            <a:r>
              <a:rPr lang="en-US" sz="2600" dirty="0"/>
              <a:t>!  </a:t>
            </a:r>
            <a:endParaRPr sz="2600" dirty="0"/>
          </a:p>
          <a:p>
            <a:pPr marL="0" lvl="0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br>
              <a:rPr lang="en-US" sz="900" dirty="0"/>
            </a:br>
            <a:r>
              <a:rPr lang="en-US" sz="900" dirty="0"/>
              <a:t> </a:t>
            </a:r>
            <a:endParaRPr sz="105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1" dirty="0"/>
          </a:p>
        </p:txBody>
      </p:sp>
      <p:pic>
        <p:nvPicPr>
          <p:cNvPr id="243" name="Google Shape;2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6300" y="1847999"/>
            <a:ext cx="3572700" cy="3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cf4f814fd1_1_3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</a:pPr>
            <a:endParaRPr lang="en-US" sz="5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</a:pPr>
            <a:r>
              <a:rPr lang="en-US" sz="5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Hepatitis C Virus (HCV):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</a:pPr>
            <a:r>
              <a:rPr lang="en-US" sz="5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Challenges &amp; Opportunities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"/>
          <p:cNvSpPr txBox="1">
            <a:spLocks noGrp="1"/>
          </p:cNvSpPr>
          <p:nvPr>
            <p:ph type="title"/>
          </p:nvPr>
        </p:nvSpPr>
        <p:spPr>
          <a:xfrm>
            <a:off x="584200" y="177800"/>
            <a:ext cx="792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Hepatitis C?</a:t>
            </a:r>
            <a:endParaRPr dirty="0"/>
          </a:p>
        </p:txBody>
      </p:sp>
      <p:sp>
        <p:nvSpPr>
          <p:cNvPr id="257" name="Google Shape;257;p20"/>
          <p:cNvSpPr txBox="1"/>
          <p:nvPr/>
        </p:nvSpPr>
        <p:spPr>
          <a:xfrm>
            <a:off x="431800" y="1397125"/>
            <a:ext cx="8229600" cy="43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2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Hepatitis C is a contagious liver disease caused by the Hepatitis C virus (HCV)</a:t>
            </a:r>
            <a:endParaRPr sz="28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Transmission of HCV is primarily through contact with the blood of an infected person</a:t>
            </a:r>
            <a:endParaRPr sz="28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500" dirty="0">
              <a:solidFill>
                <a:schemeClr val="dk1"/>
              </a:solidFill>
            </a:endParaRPr>
          </a:p>
          <a:p>
            <a:pPr marL="914400" lvl="1" indent="-3937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dirty="0">
                <a:solidFill>
                  <a:schemeClr val="dk1"/>
                </a:solidFill>
              </a:rPr>
              <a:t>Injection drug use with sharing of infected equipment</a:t>
            </a:r>
            <a:endParaRPr sz="2600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300" dirty="0">
              <a:solidFill>
                <a:schemeClr val="dk1"/>
              </a:solidFill>
            </a:endParaRPr>
          </a:p>
          <a:p>
            <a:pPr marL="914400" lvl="1" indent="-3937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dirty="0">
                <a:solidFill>
                  <a:schemeClr val="dk1"/>
                </a:solidFill>
              </a:rPr>
              <a:t>Sex</a:t>
            </a:r>
            <a:endParaRPr sz="2600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300" dirty="0">
              <a:solidFill>
                <a:schemeClr val="dk1"/>
              </a:solidFill>
            </a:endParaRPr>
          </a:p>
          <a:p>
            <a:pPr marL="914400" lvl="1" indent="-3937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dirty="0">
                <a:solidFill>
                  <a:schemeClr val="dk1"/>
                </a:solidFill>
              </a:rPr>
              <a:t>Vertical transmission during childbirth</a:t>
            </a:r>
            <a:endParaRPr sz="2600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</a:endParaRPr>
          </a:p>
        </p:txBody>
      </p:sp>
      <p:sp>
        <p:nvSpPr>
          <p:cNvPr id="258" name="Google Shape;258;p20"/>
          <p:cNvSpPr txBox="1"/>
          <p:nvPr/>
        </p:nvSpPr>
        <p:spPr>
          <a:xfrm>
            <a:off x="431800" y="5460875"/>
            <a:ext cx="8229600" cy="498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68575" rIns="91425" bIns="685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HCV CAN BE CURED</a:t>
            </a:r>
            <a:endParaRPr sz="19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"/>
          <p:cNvSpPr txBox="1">
            <a:spLocks noGrp="1"/>
          </p:cNvSpPr>
          <p:nvPr>
            <p:ph type="title"/>
          </p:nvPr>
        </p:nvSpPr>
        <p:spPr>
          <a:xfrm>
            <a:off x="584200" y="177800"/>
            <a:ext cx="792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Epidemics Intertwined</a:t>
            </a:r>
            <a:endParaRPr b="0" i="1" dirty="0">
              <a:solidFill>
                <a:schemeClr val="dk1"/>
              </a:solidFill>
            </a:endParaRPr>
          </a:p>
        </p:txBody>
      </p:sp>
      <p:sp>
        <p:nvSpPr>
          <p:cNvPr id="265" name="Google Shape;265;p25"/>
          <p:cNvSpPr txBox="1">
            <a:spLocks noGrp="1"/>
          </p:cNvSpPr>
          <p:nvPr>
            <p:ph type="body" idx="1"/>
          </p:nvPr>
        </p:nvSpPr>
        <p:spPr>
          <a:xfrm>
            <a:off x="551216" y="1166494"/>
            <a:ext cx="82296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Char char="•"/>
            </a:pPr>
            <a:r>
              <a:rPr lang="en-US" sz="2800" dirty="0"/>
              <a:t>HCV antibody prevalence among people who inject drugs (PWID) is estimated to be 70 percent to 77 percent</a:t>
            </a:r>
            <a:endParaRPr sz="2800" dirty="0"/>
          </a:p>
        </p:txBody>
      </p:sp>
      <p:sp>
        <p:nvSpPr>
          <p:cNvPr id="266" name="Google Shape;266;p25"/>
          <p:cNvSpPr txBox="1"/>
          <p:nvPr/>
        </p:nvSpPr>
        <p:spPr>
          <a:xfrm>
            <a:off x="457200" y="5569610"/>
            <a:ext cx="6788753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CDC. Surveillance of Viral Hepatitis—United States, 2015. https://www.cdc.gov/hepatitis/statistics/2015surveillance/pdfs/2015HepSurveillanceRpt.pdf. Accessed August 2, 2018; 2. Hagan H, et al. </a:t>
            </a:r>
            <a:r>
              <a:rPr lang="en-US" sz="900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Am J Epidemiol. </a:t>
            </a:r>
            <a:r>
              <a:rPr lang="en-US" sz="9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2008;168(10):1099-1109.</a:t>
            </a:r>
            <a:endParaRPr/>
          </a:p>
        </p:txBody>
      </p:sp>
      <p:sp>
        <p:nvSpPr>
          <p:cNvPr id="267" name="Google Shape;267;p25"/>
          <p:cNvSpPr txBox="1"/>
          <p:nvPr/>
        </p:nvSpPr>
        <p:spPr>
          <a:xfrm>
            <a:off x="457200" y="5379547"/>
            <a:ext cx="8229600" cy="63248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HCV is the most common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chronic blood-borne infection in the US</a:t>
            </a:r>
            <a:endParaRPr dirty="0"/>
          </a:p>
        </p:txBody>
      </p:sp>
      <p:sp>
        <p:nvSpPr>
          <p:cNvPr id="268" name="Google Shape;268;p25"/>
          <p:cNvSpPr/>
          <p:nvPr/>
        </p:nvSpPr>
        <p:spPr>
          <a:xfrm>
            <a:off x="721895" y="4031195"/>
            <a:ext cx="345200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of 3 people who inject drugs acquires HCV infection in their first year of injecting</a:t>
            </a:r>
            <a:r>
              <a:rPr lang="en-US" sz="1800" b="1" baseline="30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4986890" y="4105206"/>
            <a:ext cx="354925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45 percent to 85 percent of individuals chronically infected with HCV are unaware of their status</a:t>
            </a:r>
            <a:r>
              <a:rPr lang="en-US" sz="1800" b="1" baseline="30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dirty="0"/>
          </a:p>
        </p:txBody>
      </p:sp>
      <p:grpSp>
        <p:nvGrpSpPr>
          <p:cNvPr id="270" name="Google Shape;270;p25"/>
          <p:cNvGrpSpPr/>
          <p:nvPr/>
        </p:nvGrpSpPr>
        <p:grpSpPr>
          <a:xfrm>
            <a:off x="1204002" y="2705082"/>
            <a:ext cx="2582723" cy="1285064"/>
            <a:chOff x="609600" y="4102301"/>
            <a:chExt cx="1837763" cy="914400"/>
          </a:xfrm>
        </p:grpSpPr>
        <p:pic>
          <p:nvPicPr>
            <p:cNvPr id="271" name="Google Shape;271;p25" descr="Ma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9600" y="410230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25" descr="Woman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66800" y="410230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25" descr="Man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32963" y="410230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4" name="Google Shape;274;p25"/>
          <p:cNvGrpSpPr/>
          <p:nvPr/>
        </p:nvGrpSpPr>
        <p:grpSpPr>
          <a:xfrm>
            <a:off x="4919184" y="2497204"/>
            <a:ext cx="3471506" cy="1508760"/>
            <a:chOff x="6669741" y="2423160"/>
            <a:chExt cx="4628674" cy="2011680"/>
          </a:xfrm>
        </p:grpSpPr>
        <p:graphicFrame>
          <p:nvGraphicFramePr>
            <p:cNvPr id="275" name="Google Shape;275;p25"/>
            <p:cNvGraphicFramePr/>
            <p:nvPr/>
          </p:nvGraphicFramePr>
          <p:xfrm>
            <a:off x="6669741" y="2423160"/>
            <a:ext cx="2011680" cy="20116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76" name="Google Shape;276;p25"/>
            <p:cNvSpPr/>
            <p:nvPr/>
          </p:nvSpPr>
          <p:spPr>
            <a:xfrm>
              <a:off x="7033636" y="3130007"/>
              <a:ext cx="1397819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0070C0"/>
                  </a:solidFill>
                  <a:latin typeface="Verdana"/>
                  <a:ea typeface="Verdana"/>
                  <a:cs typeface="Verdana"/>
                  <a:sym typeface="Verdana"/>
                </a:rPr>
                <a:t>45</a:t>
              </a:r>
              <a:r>
                <a:rPr lang="en-US" sz="3600" b="1" baseline="30000">
                  <a:solidFill>
                    <a:srgbClr val="0070C0"/>
                  </a:solidFill>
                  <a:latin typeface="Verdana"/>
                  <a:ea typeface="Verdana"/>
                  <a:cs typeface="Verdana"/>
                  <a:sym typeface="Verdana"/>
                </a:rPr>
                <a:t>%</a:t>
              </a:r>
              <a:endParaRPr sz="3600" baseline="3000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8716548" y="3130007"/>
              <a:ext cx="703184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0070C0"/>
                  </a:solidFill>
                  <a:latin typeface="Verdana"/>
                  <a:ea typeface="Verdana"/>
                  <a:cs typeface="Verdana"/>
                  <a:sym typeface="Verdana"/>
                </a:rPr>
                <a:t>to</a:t>
              </a:r>
              <a:endParaRPr/>
            </a:p>
          </p:txBody>
        </p:sp>
        <p:graphicFrame>
          <p:nvGraphicFramePr>
            <p:cNvPr id="278" name="Google Shape;278;p25"/>
            <p:cNvGraphicFramePr/>
            <p:nvPr/>
          </p:nvGraphicFramePr>
          <p:xfrm>
            <a:off x="9286734" y="2423160"/>
            <a:ext cx="2011680" cy="20116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79" name="Google Shape;279;p25"/>
            <p:cNvSpPr/>
            <p:nvPr/>
          </p:nvSpPr>
          <p:spPr>
            <a:xfrm>
              <a:off x="9736633" y="3130007"/>
              <a:ext cx="1241793" cy="656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0070C0"/>
                  </a:solidFill>
                  <a:latin typeface="Verdana"/>
                  <a:ea typeface="Verdana"/>
                  <a:cs typeface="Verdana"/>
                  <a:sym typeface="Verdana"/>
                </a:rPr>
                <a:t>85</a:t>
              </a:r>
              <a:r>
                <a:rPr lang="en-US" sz="3200" b="1" baseline="30000">
                  <a:solidFill>
                    <a:srgbClr val="0070C0"/>
                  </a:solidFill>
                  <a:latin typeface="Verdana"/>
                  <a:ea typeface="Verdana"/>
                  <a:cs typeface="Verdana"/>
                  <a:sym typeface="Verdana"/>
                </a:rPr>
                <a:t>%</a:t>
              </a:r>
              <a:endParaRPr sz="3200" baseline="3000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cf4f814fd1_1_48"/>
          <p:cNvSpPr txBox="1">
            <a:spLocks noGrp="1"/>
          </p:cNvSpPr>
          <p:nvPr>
            <p:ph type="title"/>
          </p:nvPr>
        </p:nvSpPr>
        <p:spPr>
          <a:xfrm>
            <a:off x="584200" y="177800"/>
            <a:ext cx="7924800" cy="60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 HCV Treatment Cascade </a:t>
            </a:r>
            <a:endParaRPr dirty="0"/>
          </a:p>
        </p:txBody>
      </p:sp>
      <p:sp>
        <p:nvSpPr>
          <p:cNvPr id="286" name="Google Shape;286;gcf4f814fd1_1_48"/>
          <p:cNvSpPr txBox="1"/>
          <p:nvPr/>
        </p:nvSpPr>
        <p:spPr>
          <a:xfrm>
            <a:off x="-2656150" y="8795296"/>
            <a:ext cx="310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41414"/>
                </a:solidFill>
                <a:latin typeface="Calibri"/>
                <a:ea typeface="Calibri"/>
                <a:cs typeface="Calibri"/>
                <a:sym typeface="Calibri"/>
              </a:rPr>
              <a:t>Thomas, D. CID, 16,1. July 2020</a:t>
            </a:r>
            <a:endParaRPr/>
          </a:p>
        </p:txBody>
      </p:sp>
      <p:pic>
        <p:nvPicPr>
          <p:cNvPr id="287" name="Google Shape;287;gcf4f814fd1_1_48"/>
          <p:cNvPicPr preferRelativeResize="0"/>
          <p:nvPr/>
        </p:nvPicPr>
        <p:blipFill rotWithShape="1">
          <a:blip r:embed="rId3">
            <a:alphaModFix/>
          </a:blip>
          <a:srcRect l="30913" t="46602" r="31632" b="24764"/>
          <a:stretch/>
        </p:blipFill>
        <p:spPr>
          <a:xfrm>
            <a:off x="537962" y="1924976"/>
            <a:ext cx="8017276" cy="344592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cf4f814fd1_1_48"/>
          <p:cNvSpPr txBox="1"/>
          <p:nvPr/>
        </p:nvSpPr>
        <p:spPr>
          <a:xfrm>
            <a:off x="448850" y="5186252"/>
            <a:ext cx="2751567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Verdana"/>
                <a:ea typeface="Verdana"/>
                <a:cs typeface="Verdana"/>
                <a:sym typeface="Verdana"/>
              </a:rPr>
              <a:t>Thomas, D. CID, 16,1. July 2020</a:t>
            </a:r>
            <a:endParaRPr sz="12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8"/>
          <p:cNvSpPr txBox="1">
            <a:spLocks noGrp="1"/>
          </p:cNvSpPr>
          <p:nvPr>
            <p:ph type="title"/>
          </p:nvPr>
        </p:nvSpPr>
        <p:spPr>
          <a:xfrm>
            <a:off x="584200" y="177800"/>
            <a:ext cx="792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Key Messages: HCV Testing</a:t>
            </a:r>
            <a:endParaRPr/>
          </a:p>
        </p:txBody>
      </p:sp>
      <p:sp>
        <p:nvSpPr>
          <p:cNvPr id="295" name="Google Shape;295;p38"/>
          <p:cNvSpPr txBox="1">
            <a:spLocks noGrp="1"/>
          </p:cNvSpPr>
          <p:nvPr>
            <p:ph type="body" idx="1"/>
          </p:nvPr>
        </p:nvSpPr>
        <p:spPr>
          <a:xfrm>
            <a:off x="4731378" y="1360448"/>
            <a:ext cx="3578121" cy="4605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>
              <a:spcBef>
                <a:spcPts val="480"/>
              </a:spcBef>
            </a:pPr>
            <a:r>
              <a:rPr lang="en-US" sz="2400" dirty="0"/>
              <a:t>Initial Testing for HCV Antibody </a:t>
            </a:r>
          </a:p>
          <a:p>
            <a:pPr marL="685800">
              <a:spcBef>
                <a:spcPts val="480"/>
              </a:spcBef>
            </a:pPr>
            <a:endParaRPr lang="en-US" sz="2400" dirty="0"/>
          </a:p>
          <a:p>
            <a:pPr marL="685800">
              <a:spcBef>
                <a:spcPts val="480"/>
              </a:spcBef>
            </a:pPr>
            <a:r>
              <a:rPr lang="en-US" sz="2400" dirty="0"/>
              <a:t>Testing for HCV Ribonucleic acid (RNA) </a:t>
            </a:r>
          </a:p>
          <a:p>
            <a:pPr marL="685800">
              <a:spcBef>
                <a:spcPts val="480"/>
              </a:spcBef>
            </a:pPr>
            <a:endParaRPr lang="en-US" sz="2400" dirty="0"/>
          </a:p>
          <a:p>
            <a:pPr marL="685800">
              <a:spcBef>
                <a:spcPts val="480"/>
              </a:spcBef>
            </a:pPr>
            <a:r>
              <a:rPr lang="en-US" sz="2400" dirty="0"/>
              <a:t>HCV testing and referral models can be integrated into behavioral health settings </a:t>
            </a:r>
          </a:p>
          <a:p>
            <a:pPr marL="342900" indent="0">
              <a:spcBef>
                <a:spcPts val="480"/>
              </a:spcBef>
              <a:buNone/>
            </a:pPr>
            <a:endParaRPr lang="en-US" sz="2400" dirty="0"/>
          </a:p>
          <a:p>
            <a:pPr marL="342900" indent="0">
              <a:spcBef>
                <a:spcPts val="480"/>
              </a:spcBef>
              <a:buNone/>
            </a:pPr>
            <a:endParaRPr lang="en-US" sz="800" dirty="0"/>
          </a:p>
        </p:txBody>
      </p:sp>
      <p:pic>
        <p:nvPicPr>
          <p:cNvPr id="296" name="Google Shape;29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397" y="1244154"/>
            <a:ext cx="4004249" cy="514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cf4f814fd1_1_125"/>
          <p:cNvSpPr txBox="1">
            <a:spLocks noGrp="1"/>
          </p:cNvSpPr>
          <p:nvPr>
            <p:ph type="title"/>
          </p:nvPr>
        </p:nvSpPr>
        <p:spPr>
          <a:xfrm>
            <a:off x="584200" y="177800"/>
            <a:ext cx="7924800" cy="60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Messages: HCV treatment</a:t>
            </a:r>
            <a:endParaRPr/>
          </a:p>
        </p:txBody>
      </p:sp>
      <p:pic>
        <p:nvPicPr>
          <p:cNvPr id="303" name="Google Shape;303;gcf4f814fd1_1_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199" y="1253250"/>
            <a:ext cx="4119676" cy="510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cf4f814fd1_1_125"/>
          <p:cNvSpPr txBox="1"/>
          <p:nvPr/>
        </p:nvSpPr>
        <p:spPr>
          <a:xfrm>
            <a:off x="4700591" y="1514818"/>
            <a:ext cx="4106954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Treatment is recommended for all patients/clients with chronic HCV infection.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indent="-355600">
              <a:buSzPts val="20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Active drug use or Medication-Assisted Treatment (MAT) should not be reasons to deny treatment to someone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0"/>
          <p:cNvSpPr txBox="1">
            <a:spLocks noGrp="1"/>
          </p:cNvSpPr>
          <p:nvPr>
            <p:ph type="title"/>
          </p:nvPr>
        </p:nvSpPr>
        <p:spPr>
          <a:xfrm>
            <a:off x="584200" y="190500"/>
            <a:ext cx="792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HCV Treatment is Accessible</a:t>
            </a:r>
            <a:endParaRPr dirty="0"/>
          </a:p>
        </p:txBody>
      </p:sp>
      <p:graphicFrame>
        <p:nvGraphicFramePr>
          <p:cNvPr id="396" name="Google Shape;396;p40"/>
          <p:cNvGraphicFramePr/>
          <p:nvPr>
            <p:extLst>
              <p:ext uri="{D42A27DB-BD31-4B8C-83A1-F6EECF244321}">
                <p14:modId xmlns:p14="http://schemas.microsoft.com/office/powerpoint/2010/main" val="981593069"/>
              </p:ext>
            </p:extLst>
          </p:nvPr>
        </p:nvGraphicFramePr>
        <p:xfrm>
          <a:off x="431800" y="1994263"/>
          <a:ext cx="8229600" cy="3383320"/>
        </p:xfrm>
        <a:graphic>
          <a:graphicData uri="http://schemas.openxmlformats.org/drawingml/2006/table">
            <a:tbl>
              <a:tblPr firstRow="1" bandRow="1">
                <a:noFill/>
                <a:tableStyleId>{8B050E94-5E34-40A2-9562-51591DEB909E}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u="none" strike="noStrike" cap="none" dirty="0">
                          <a:solidFill>
                            <a:schemeClr val="lt1"/>
                          </a:solidFill>
                        </a:rPr>
                        <a:t>2014</a:t>
                      </a:r>
                      <a:endParaRPr dirty="0"/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4177"/>
                        </a:gs>
                        <a:gs pos="50000">
                          <a:srgbClr val="005EAC"/>
                        </a:gs>
                        <a:gs pos="100000">
                          <a:srgbClr val="0072CE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u="none" strike="noStrike" cap="none">
                          <a:solidFill>
                            <a:schemeClr val="lt1"/>
                          </a:solidFill>
                        </a:rPr>
                        <a:t>2015/2016</a:t>
                      </a:r>
                      <a:endParaRPr/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4177"/>
                        </a:gs>
                        <a:gs pos="50000">
                          <a:srgbClr val="005EAC"/>
                        </a:gs>
                        <a:gs pos="100000">
                          <a:srgbClr val="0072CE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u="none" strike="noStrike" cap="none">
                          <a:solidFill>
                            <a:schemeClr val="lt1"/>
                          </a:solidFill>
                        </a:rPr>
                        <a:t>2017</a:t>
                      </a:r>
                      <a:endParaRPr/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4177"/>
                        </a:gs>
                        <a:gs pos="50000">
                          <a:srgbClr val="005EAC"/>
                        </a:gs>
                        <a:gs pos="100000">
                          <a:srgbClr val="0072CE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u="none" strike="noStrike" cap="none">
                          <a:solidFill>
                            <a:schemeClr val="lt1"/>
                          </a:solidFill>
                        </a:rPr>
                        <a:t>2018</a:t>
                      </a:r>
                      <a:endParaRPr/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4177"/>
                        </a:gs>
                        <a:gs pos="50000">
                          <a:srgbClr val="005EAC"/>
                        </a:gs>
                        <a:gs pos="100000">
                          <a:srgbClr val="0072CE"/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6025">
                <a:tc>
                  <a:txBody>
                    <a:bodyPr/>
                    <a:lstStyle/>
                    <a:p>
                      <a:pPr marL="225425" marR="0" lvl="0" indent="-2254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 dirty="0"/>
                        <a:t>Fibrosis Score (F)3/F4</a:t>
                      </a:r>
                      <a:endParaRPr dirty="0"/>
                    </a:p>
                    <a:p>
                      <a:pPr marL="225425" marR="0" lvl="0" indent="-225425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 dirty="0"/>
                        <a:t>No exception for </a:t>
                      </a:r>
                      <a:br>
                        <a:rPr lang="en-US" sz="1400" u="none" strike="noStrike" cap="none" dirty="0"/>
                      </a:br>
                      <a:r>
                        <a:rPr lang="en-US" sz="1400" u="none" strike="noStrike" cap="none" dirty="0"/>
                        <a:t>HIV patients/clients</a:t>
                      </a:r>
                      <a:endParaRPr dirty="0"/>
                    </a:p>
                    <a:p>
                      <a:pPr marL="225425" marR="0" lvl="0" indent="-225425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 dirty="0"/>
                        <a:t>No drugs or alcohol </a:t>
                      </a:r>
                      <a:br>
                        <a:rPr lang="en-US" sz="1400" u="none" strike="noStrike" cap="none" dirty="0"/>
                      </a:br>
                      <a:r>
                        <a:rPr lang="en-US" sz="1400" u="none" strike="noStrike" cap="none" dirty="0"/>
                        <a:t>for 6 months</a:t>
                      </a:r>
                      <a:endParaRPr dirty="0"/>
                    </a:p>
                    <a:p>
                      <a:pPr marL="225425" marR="0" lvl="0" indent="-225425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 dirty="0"/>
                        <a:t>Specialist physician</a:t>
                      </a:r>
                      <a:endParaRPr sz="1400" u="none" strike="noStrike" cap="none" dirty="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0" lvl="0" indent="-2254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 dirty="0"/>
                        <a:t>F2 for HCV </a:t>
                      </a:r>
                      <a:r>
                        <a:rPr lang="en-US" sz="1400" u="none" strike="noStrike" cap="none" dirty="0" err="1"/>
                        <a:t>monoinfected</a:t>
                      </a:r>
                      <a:r>
                        <a:rPr lang="en-US" sz="1400" u="none" strike="noStrike" cap="none" dirty="0"/>
                        <a:t> patients/clients</a:t>
                      </a:r>
                      <a:endParaRPr dirty="0"/>
                    </a:p>
                    <a:p>
                      <a:pPr marL="225425" marR="0" lvl="0" indent="-225425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 dirty="0"/>
                        <a:t>F0 for HIV/HCV coinfection, or anyone with extrahepatic manifestation</a:t>
                      </a:r>
                      <a:endParaRPr dirty="0"/>
                    </a:p>
                    <a:p>
                      <a:pPr marL="225425" marR="0" lvl="0" indent="-225425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 dirty="0"/>
                        <a:t>No sobriety requirement</a:t>
                      </a:r>
                      <a:endParaRPr dirty="0"/>
                    </a:p>
                    <a:p>
                      <a:pPr marL="225425" marR="0" lvl="0" indent="-225425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 dirty="0"/>
                        <a:t>Specialist provider</a:t>
                      </a:r>
                      <a:endParaRPr sz="1400" u="none" strike="noStrike" cap="none" dirty="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0" lvl="0" indent="-2254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 dirty="0"/>
                        <a:t>F1 for HCV </a:t>
                      </a:r>
                      <a:r>
                        <a:rPr lang="en-US" sz="1400" u="none" strike="noStrike" cap="none" dirty="0" err="1"/>
                        <a:t>monoinfected</a:t>
                      </a:r>
                      <a:r>
                        <a:rPr lang="en-US" sz="1400" u="none" strike="noStrike" cap="none" dirty="0"/>
                        <a:t> patients/clients </a:t>
                      </a:r>
                      <a:br>
                        <a:rPr lang="en-US" sz="1400" u="none" strike="noStrike" cap="none" dirty="0"/>
                      </a:br>
                      <a:r>
                        <a:rPr lang="en-US" sz="1400" u="none" strike="noStrike" cap="none" dirty="0"/>
                        <a:t>(July 1, 2017)</a:t>
                      </a:r>
                      <a:endParaRPr dirty="0"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0" lvl="0" indent="-2254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rgbClr val="FF0000"/>
                          </a:solidFill>
                        </a:rPr>
                        <a:t>F0 for HCV </a:t>
                      </a:r>
                      <a:r>
                        <a:rPr lang="en-US" sz="1400" u="none" strike="noStrike" cap="none" dirty="0" err="1">
                          <a:solidFill>
                            <a:srgbClr val="FF0000"/>
                          </a:solidFill>
                        </a:rPr>
                        <a:t>monoinfected</a:t>
                      </a:r>
                      <a:r>
                        <a:rPr lang="en-US" sz="1400" u="none" strike="noStrike" cap="none" dirty="0">
                          <a:solidFill>
                            <a:srgbClr val="FF0000"/>
                          </a:solidFill>
                        </a:rPr>
                        <a:t> patients/clients </a:t>
                      </a:r>
                      <a:br>
                        <a:rPr lang="en-US" sz="1400" u="none" strike="noStrike" cap="none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400" u="none" strike="noStrike" cap="none" dirty="0">
                          <a:solidFill>
                            <a:srgbClr val="FF0000"/>
                          </a:solidFill>
                        </a:rPr>
                        <a:t>(January 1, 2018)</a:t>
                      </a:r>
                      <a:endParaRPr dirty="0"/>
                    </a:p>
                    <a:p>
                      <a:pPr marL="225425" marR="0" lvl="0" indent="-225425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i="0" u="none" strike="noStrike" cap="none" dirty="0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Expanded to include PCPs who treat in consultation with </a:t>
                      </a:r>
                      <a:br>
                        <a:rPr lang="en-US" sz="1400" b="0" i="0" u="none" strike="noStrike" cap="none" dirty="0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</a:br>
                      <a:r>
                        <a:rPr lang="en-US" sz="1400" b="0" i="0" u="none" strike="noStrike" cap="none" dirty="0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 specialist; or, who are experienced in HCV management (January 1, 2018)</a:t>
                      </a:r>
                      <a:endParaRPr sz="14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7" name="Google Shape;397;p40"/>
          <p:cNvSpPr/>
          <p:nvPr/>
        </p:nvSpPr>
        <p:spPr>
          <a:xfrm>
            <a:off x="457200" y="5588647"/>
            <a:ext cx="721614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Center for Health Law and Policy Innovation of Harvard Law School (CHLPI) and National Viral Hepatitis Roundtable (NVHR). 2017. https://stateofhepc.org/. Accessed August 2, 2018. </a:t>
            </a:r>
            <a:endParaRPr/>
          </a:p>
        </p:txBody>
      </p:sp>
      <p:sp>
        <p:nvSpPr>
          <p:cNvPr id="398" name="Google Shape;398;p40"/>
          <p:cNvSpPr txBox="1"/>
          <p:nvPr/>
        </p:nvSpPr>
        <p:spPr>
          <a:xfrm>
            <a:off x="546100" y="1212515"/>
            <a:ext cx="80518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Changes to Pennsylvania Medicaid Direct-acting Antiviral Restrictions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876850" y="177800"/>
            <a:ext cx="76323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Presentation Objectives</a:t>
            </a:r>
            <a:endParaRPr dirty="0"/>
          </a:p>
        </p:txBody>
      </p:sp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xfrm>
            <a:off x="457200" y="1221014"/>
            <a:ext cx="8229600" cy="480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dirty="0"/>
          </a:p>
          <a:p>
            <a:pPr marL="342900">
              <a:spcBef>
                <a:spcPts val="480"/>
              </a:spcBef>
              <a:buSzPts val="2400"/>
            </a:pPr>
            <a:r>
              <a:rPr lang="en-US" sz="2800" dirty="0"/>
              <a:t>Discuss the background and significance of this initiative</a:t>
            </a:r>
          </a:p>
          <a:p>
            <a:pPr marL="342900">
              <a:spcBef>
                <a:spcPts val="480"/>
              </a:spcBef>
              <a:buSzPts val="2400"/>
            </a:pPr>
            <a:endParaRPr lang="en-US" sz="2800" dirty="0"/>
          </a:p>
          <a:p>
            <a:pPr marL="342900">
              <a:spcBef>
                <a:spcPts val="480"/>
              </a:spcBef>
              <a:buSzPts val="2400"/>
            </a:pPr>
            <a:r>
              <a:rPr lang="en-US" sz="2800" dirty="0"/>
              <a:t>Identify the goals of the project</a:t>
            </a:r>
          </a:p>
          <a:p>
            <a:pPr marL="342900">
              <a:spcBef>
                <a:spcPts val="480"/>
              </a:spcBef>
              <a:buSzPts val="2400"/>
            </a:pPr>
            <a:endParaRPr lang="en-US" sz="2800" dirty="0"/>
          </a:p>
          <a:p>
            <a:pPr marL="342900">
              <a:spcBef>
                <a:spcPts val="480"/>
              </a:spcBef>
              <a:buSzPts val="2400"/>
            </a:pPr>
            <a:r>
              <a:rPr lang="en-US" sz="2800" dirty="0"/>
              <a:t>Consider the collaborative role the Single County Authorities (SCA) and Licensed Drug and Alcohol Providers have in the Elimination of HIV/Viral Hepatitis for Pennsylvanians</a:t>
            </a:r>
          </a:p>
          <a:p>
            <a:pPr marL="342900">
              <a:spcBef>
                <a:spcPts val="480"/>
              </a:spcBef>
              <a:buSzPts val="2400"/>
            </a:pP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8"/>
          <p:cNvSpPr txBox="1">
            <a:spLocks noGrp="1"/>
          </p:cNvSpPr>
          <p:nvPr>
            <p:ph type="title"/>
          </p:nvPr>
        </p:nvSpPr>
        <p:spPr>
          <a:xfrm>
            <a:off x="584200" y="177800"/>
            <a:ext cx="792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PA DOH/DDAP Pilot Hep C Survey</a:t>
            </a:r>
            <a:endParaRPr dirty="0"/>
          </a:p>
        </p:txBody>
      </p:sp>
      <p:sp>
        <p:nvSpPr>
          <p:cNvPr id="13" name="Google Shape;235;gcd0745fc43_0_9">
            <a:extLst>
              <a:ext uri="{FF2B5EF4-FFF2-40B4-BE49-F238E27FC236}">
                <a16:creationId xmlns:a16="http://schemas.microsoft.com/office/drawing/2014/main" id="{0100B404-62F9-44A2-A5D3-AD583EA399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199515"/>
            <a:ext cx="82296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SzPts val="2900"/>
              <a:buChar char="●"/>
            </a:pPr>
            <a:r>
              <a:rPr lang="en-US" sz="2800" dirty="0"/>
              <a:t>Statewide random selection of 330 Licensed Drug and Alcohol facilities</a:t>
            </a:r>
          </a:p>
          <a:p>
            <a:pPr marL="44450" lvl="0" indent="0" algn="l" rtl="0">
              <a:spcBef>
                <a:spcPts val="360"/>
              </a:spcBef>
              <a:spcAft>
                <a:spcPts val="0"/>
              </a:spcAft>
              <a:buSzPts val="2900"/>
              <a:buNone/>
            </a:pPr>
            <a:endParaRPr lang="en-US" sz="2800" dirty="0"/>
          </a:p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SzPts val="2900"/>
              <a:buChar char="●"/>
            </a:pPr>
            <a:r>
              <a:rPr lang="en-US" sz="2800" dirty="0"/>
              <a:t>Surveyed facilities to determine Hepatitis C services and barriers </a:t>
            </a:r>
          </a:p>
          <a:p>
            <a:pPr marL="44450" lvl="0" indent="0" algn="l" rtl="0">
              <a:spcBef>
                <a:spcPts val="360"/>
              </a:spcBef>
              <a:spcAft>
                <a:spcPts val="0"/>
              </a:spcAft>
              <a:buSzPts val="2900"/>
              <a:buNone/>
            </a:pPr>
            <a:endParaRPr lang="en-US" sz="2800" dirty="0"/>
          </a:p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SzPts val="2900"/>
              <a:buChar char="●"/>
            </a:pPr>
            <a:r>
              <a:rPr lang="en-US" sz="2800" dirty="0"/>
              <a:t>Survey conducted in 2019 </a:t>
            </a:r>
          </a:p>
          <a:p>
            <a:pPr lvl="1" indent="-412750">
              <a:buSzPts val="2900"/>
              <a:buChar char="●"/>
            </a:pPr>
            <a:r>
              <a:rPr lang="en-US" sz="2400" dirty="0"/>
              <a:t>Response rate = 77 percent</a:t>
            </a:r>
          </a:p>
          <a:p>
            <a:pPr marL="501650" lvl="1" indent="0">
              <a:buSzPts val="2900"/>
              <a:buNone/>
            </a:pPr>
            <a:endParaRPr lang="en-US" sz="2400" dirty="0"/>
          </a:p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SzPts val="2900"/>
              <a:buChar char="●"/>
            </a:pPr>
            <a:r>
              <a:rPr lang="en-US" sz="2800" dirty="0"/>
              <a:t>Follow-up survey conducted in 2020</a:t>
            </a:r>
          </a:p>
          <a:p>
            <a:pPr lvl="1" indent="-412750">
              <a:buSzPts val="2900"/>
              <a:buChar char="●"/>
            </a:pPr>
            <a:r>
              <a:rPr lang="en-US" sz="2400" dirty="0"/>
              <a:t>Response rate = 56 percent</a:t>
            </a:r>
            <a:endParaRPr sz="2400" dirty="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337457" y="143936"/>
            <a:ext cx="792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Only 32% test all clients for HCV</a:t>
            </a:r>
            <a:endParaRPr/>
          </a:p>
        </p:txBody>
      </p:sp>
      <p:graphicFrame>
        <p:nvGraphicFramePr>
          <p:cNvPr id="361" name="Google Shape;361;p29"/>
          <p:cNvGraphicFramePr/>
          <p:nvPr/>
        </p:nvGraphicFramePr>
        <p:xfrm>
          <a:off x="-754455" y="1429305"/>
          <a:ext cx="6849683" cy="5332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2" name="Google Shape;362;p29"/>
          <p:cNvSpPr/>
          <p:nvPr/>
        </p:nvSpPr>
        <p:spPr>
          <a:xfrm>
            <a:off x="5871411" y="2171244"/>
            <a:ext cx="2835507" cy="981030"/>
          </a:xfrm>
          <a:prstGeom prst="rect">
            <a:avLst/>
          </a:prstGeom>
          <a:solidFill>
            <a:srgbClr val="203864"/>
          </a:solidFill>
          <a:ln w="9525" cap="flat" cmpd="sng">
            <a:solidFill>
              <a:srgbClr val="D3E7E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76 (32)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test all clients</a:t>
            </a:r>
            <a:endParaRPr sz="1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3" name="Google Shape;363;p29"/>
          <p:cNvSpPr txBox="1"/>
          <p:nvPr/>
        </p:nvSpPr>
        <p:spPr>
          <a:xfrm>
            <a:off x="6827345" y="5423338"/>
            <a:ext cx="22010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Source: DOH/DDAP HCV Survey 2019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"/>
          <p:cNvSpPr txBox="1">
            <a:spLocks noGrp="1"/>
          </p:cNvSpPr>
          <p:nvPr>
            <p:ph type="title"/>
          </p:nvPr>
        </p:nvSpPr>
        <p:spPr>
          <a:xfrm>
            <a:off x="584200" y="177800"/>
            <a:ext cx="792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Barriers to Hepatitis C Testing</a:t>
            </a:r>
            <a:endParaRPr/>
          </a:p>
        </p:txBody>
      </p:sp>
      <p:graphicFrame>
        <p:nvGraphicFramePr>
          <p:cNvPr id="370" name="Google Shape;370;p30"/>
          <p:cNvGraphicFramePr/>
          <p:nvPr>
            <p:extLst>
              <p:ext uri="{D42A27DB-BD31-4B8C-83A1-F6EECF244321}">
                <p14:modId xmlns:p14="http://schemas.microsoft.com/office/powerpoint/2010/main" val="1774541531"/>
              </p:ext>
            </p:extLst>
          </p:nvPr>
        </p:nvGraphicFramePr>
        <p:xfrm>
          <a:off x="124177" y="1124310"/>
          <a:ext cx="8789004" cy="541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1" name="Google Shape;371;p30"/>
          <p:cNvSpPr txBox="1"/>
          <p:nvPr/>
        </p:nvSpPr>
        <p:spPr>
          <a:xfrm>
            <a:off x="399495" y="1341581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Funding</a:t>
            </a:r>
            <a:endParaRPr/>
          </a:p>
        </p:txBody>
      </p:sp>
      <p:sp>
        <p:nvSpPr>
          <p:cNvPr id="372" name="Google Shape;372;p30"/>
          <p:cNvSpPr txBox="1"/>
          <p:nvPr/>
        </p:nvSpPr>
        <p:spPr>
          <a:xfrm>
            <a:off x="399494" y="1888554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Barriers</a:t>
            </a:r>
            <a:endParaRPr/>
          </a:p>
        </p:txBody>
      </p:sp>
      <p:sp>
        <p:nvSpPr>
          <p:cNvPr id="373" name="Google Shape;373;p30"/>
          <p:cNvSpPr txBox="1"/>
          <p:nvPr/>
        </p:nvSpPr>
        <p:spPr>
          <a:xfrm>
            <a:off x="399492" y="2468423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Time</a:t>
            </a:r>
            <a:endParaRPr/>
          </a:p>
        </p:txBody>
      </p:sp>
      <p:sp>
        <p:nvSpPr>
          <p:cNvPr id="374" name="Google Shape;374;p30"/>
          <p:cNvSpPr txBox="1"/>
          <p:nvPr/>
        </p:nvSpPr>
        <p:spPr>
          <a:xfrm>
            <a:off x="399492" y="3019228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Client Buy-in</a:t>
            </a:r>
            <a:endParaRPr/>
          </a:p>
        </p:txBody>
      </p:sp>
      <p:sp>
        <p:nvSpPr>
          <p:cNvPr id="375" name="Google Shape;375;p30"/>
          <p:cNvSpPr txBox="1"/>
          <p:nvPr/>
        </p:nvSpPr>
        <p:spPr>
          <a:xfrm>
            <a:off x="399491" y="3595266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Medicaid Reimbursement Issues</a:t>
            </a:r>
            <a:endParaRPr/>
          </a:p>
        </p:txBody>
      </p:sp>
      <p:sp>
        <p:nvSpPr>
          <p:cNvPr id="376" name="Google Shape;376;p30"/>
          <p:cNvSpPr txBox="1"/>
          <p:nvPr/>
        </p:nvSpPr>
        <p:spPr>
          <a:xfrm>
            <a:off x="346170" y="4163278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Private Reimbursement Issues</a:t>
            </a:r>
            <a:endParaRPr/>
          </a:p>
        </p:txBody>
      </p:sp>
      <p:sp>
        <p:nvSpPr>
          <p:cNvPr id="377" name="Google Shape;377;p30"/>
          <p:cNvSpPr txBox="1"/>
          <p:nvPr/>
        </p:nvSpPr>
        <p:spPr>
          <a:xfrm>
            <a:off x="399491" y="4739316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Behavioral Health Payer Issues</a:t>
            </a:r>
            <a:endParaRPr/>
          </a:p>
        </p:txBody>
      </p:sp>
      <p:sp>
        <p:nvSpPr>
          <p:cNvPr id="378" name="Google Shape;378;p30"/>
          <p:cNvSpPr txBox="1"/>
          <p:nvPr/>
        </p:nvSpPr>
        <p:spPr>
          <a:xfrm>
            <a:off x="346170" y="5301978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Stigma</a:t>
            </a:r>
            <a:endParaRPr/>
          </a:p>
        </p:txBody>
      </p:sp>
      <p:sp>
        <p:nvSpPr>
          <p:cNvPr id="379" name="Google Shape;379;p30"/>
          <p:cNvSpPr txBox="1"/>
          <p:nvPr/>
        </p:nvSpPr>
        <p:spPr>
          <a:xfrm>
            <a:off x="1331590" y="5868525"/>
            <a:ext cx="15358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Staff Buy-in</a:t>
            </a:r>
            <a:endParaRPr/>
          </a:p>
        </p:txBody>
      </p:sp>
      <p:sp>
        <p:nvSpPr>
          <p:cNvPr id="380" name="Google Shape;380;p30"/>
          <p:cNvSpPr/>
          <p:nvPr/>
        </p:nvSpPr>
        <p:spPr>
          <a:xfrm>
            <a:off x="346170" y="6266753"/>
            <a:ext cx="866348" cy="39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n=230</a:t>
            </a:r>
            <a:endParaRPr/>
          </a:p>
        </p:txBody>
      </p:sp>
      <p:sp>
        <p:nvSpPr>
          <p:cNvPr id="381" name="Google Shape;381;p30"/>
          <p:cNvSpPr txBox="1"/>
          <p:nvPr/>
        </p:nvSpPr>
        <p:spPr>
          <a:xfrm>
            <a:off x="6711889" y="5502033"/>
            <a:ext cx="22010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Source: DOH/DDAP HCV Survey 2019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"/>
          <p:cNvSpPr txBox="1">
            <a:spLocks noGrp="1"/>
          </p:cNvSpPr>
          <p:nvPr>
            <p:ph type="title"/>
          </p:nvPr>
        </p:nvSpPr>
        <p:spPr>
          <a:xfrm>
            <a:off x="584200" y="177800"/>
            <a:ext cx="792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Other Infectious Disease Services</a:t>
            </a:r>
            <a:endParaRPr dirty="0"/>
          </a:p>
        </p:txBody>
      </p:sp>
      <p:graphicFrame>
        <p:nvGraphicFramePr>
          <p:cNvPr id="388" name="Google Shape;388;p31"/>
          <p:cNvGraphicFramePr/>
          <p:nvPr/>
        </p:nvGraphicFramePr>
        <p:xfrm>
          <a:off x="462454" y="1240221"/>
          <a:ext cx="8046545" cy="486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9" name="Google Shape;389;p31"/>
          <p:cNvSpPr txBox="1"/>
          <p:nvPr/>
        </p:nvSpPr>
        <p:spPr>
          <a:xfrm>
            <a:off x="516758" y="6156980"/>
            <a:ext cx="22010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Source: DOH/DDAP HCV Survey 2019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"/>
          <p:cNvSpPr txBox="1">
            <a:spLocks noGrp="1"/>
          </p:cNvSpPr>
          <p:nvPr>
            <p:ph type="title"/>
          </p:nvPr>
        </p:nvSpPr>
        <p:spPr>
          <a:xfrm>
            <a:off x="584200" y="177800"/>
            <a:ext cx="792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/>
              <a:t>How can we work together? </a:t>
            </a:r>
            <a:endParaRPr dirty="0"/>
          </a:p>
        </p:txBody>
      </p:sp>
      <p:sp>
        <p:nvSpPr>
          <p:cNvPr id="371" name="Google Shape;371;p30"/>
          <p:cNvSpPr txBox="1"/>
          <p:nvPr/>
        </p:nvSpPr>
        <p:spPr>
          <a:xfrm>
            <a:off x="399495" y="1341581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Funding</a:t>
            </a:r>
            <a:endParaRPr/>
          </a:p>
        </p:txBody>
      </p:sp>
      <p:sp>
        <p:nvSpPr>
          <p:cNvPr id="372" name="Google Shape;372;p30"/>
          <p:cNvSpPr txBox="1"/>
          <p:nvPr/>
        </p:nvSpPr>
        <p:spPr>
          <a:xfrm>
            <a:off x="399494" y="1888554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Barriers</a:t>
            </a:r>
            <a:endParaRPr/>
          </a:p>
        </p:txBody>
      </p:sp>
      <p:sp>
        <p:nvSpPr>
          <p:cNvPr id="373" name="Google Shape;373;p30"/>
          <p:cNvSpPr txBox="1"/>
          <p:nvPr/>
        </p:nvSpPr>
        <p:spPr>
          <a:xfrm>
            <a:off x="399492" y="2468423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Time</a:t>
            </a:r>
            <a:endParaRPr/>
          </a:p>
        </p:txBody>
      </p:sp>
      <p:sp>
        <p:nvSpPr>
          <p:cNvPr id="374" name="Google Shape;374;p30"/>
          <p:cNvSpPr txBox="1"/>
          <p:nvPr/>
        </p:nvSpPr>
        <p:spPr>
          <a:xfrm>
            <a:off x="399492" y="3019228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Client Buy-in</a:t>
            </a:r>
            <a:endParaRPr/>
          </a:p>
        </p:txBody>
      </p:sp>
      <p:sp>
        <p:nvSpPr>
          <p:cNvPr id="375" name="Google Shape;375;p30"/>
          <p:cNvSpPr txBox="1"/>
          <p:nvPr/>
        </p:nvSpPr>
        <p:spPr>
          <a:xfrm>
            <a:off x="399491" y="3595266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Medicaid Reimbursement Issues</a:t>
            </a:r>
            <a:endParaRPr/>
          </a:p>
        </p:txBody>
      </p:sp>
      <p:sp>
        <p:nvSpPr>
          <p:cNvPr id="376" name="Google Shape;376;p30"/>
          <p:cNvSpPr txBox="1"/>
          <p:nvPr/>
        </p:nvSpPr>
        <p:spPr>
          <a:xfrm>
            <a:off x="346170" y="4163278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Private Reimbursement Issues</a:t>
            </a:r>
            <a:endParaRPr/>
          </a:p>
        </p:txBody>
      </p:sp>
      <p:sp>
        <p:nvSpPr>
          <p:cNvPr id="377" name="Google Shape;377;p30"/>
          <p:cNvSpPr txBox="1"/>
          <p:nvPr/>
        </p:nvSpPr>
        <p:spPr>
          <a:xfrm>
            <a:off x="399491" y="4739316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Behavioral Health Payer Issues</a:t>
            </a:r>
            <a:endParaRPr/>
          </a:p>
        </p:txBody>
      </p:sp>
      <p:sp>
        <p:nvSpPr>
          <p:cNvPr id="378" name="Google Shape;378;p30"/>
          <p:cNvSpPr txBox="1"/>
          <p:nvPr/>
        </p:nvSpPr>
        <p:spPr>
          <a:xfrm>
            <a:off x="346170" y="5301978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Stigma</a:t>
            </a:r>
            <a:endParaRPr/>
          </a:p>
        </p:txBody>
      </p:sp>
      <p:pic>
        <p:nvPicPr>
          <p:cNvPr id="2" name="Google Shape;419;p45" descr="Two colleagues planning on board with sticky notes">
            <a:extLst>
              <a:ext uri="{FF2B5EF4-FFF2-40B4-BE49-F238E27FC236}">
                <a16:creationId xmlns:a16="http://schemas.microsoft.com/office/drawing/2014/main" id="{2610647C-4A04-462D-BA23-7A14693E66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975" b="7755"/>
          <a:stretch/>
        </p:blipFill>
        <p:spPr>
          <a:xfrm>
            <a:off x="0" y="1161303"/>
            <a:ext cx="9143999" cy="4873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4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0"/>
          <p:cNvSpPr txBox="1"/>
          <p:nvPr/>
        </p:nvSpPr>
        <p:spPr>
          <a:xfrm>
            <a:off x="399495" y="1341581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Funding</a:t>
            </a:r>
            <a:endParaRPr/>
          </a:p>
        </p:txBody>
      </p:sp>
      <p:sp>
        <p:nvSpPr>
          <p:cNvPr id="372" name="Google Shape;372;p30"/>
          <p:cNvSpPr txBox="1"/>
          <p:nvPr/>
        </p:nvSpPr>
        <p:spPr>
          <a:xfrm>
            <a:off x="399494" y="1888554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Barriers</a:t>
            </a:r>
            <a:endParaRPr/>
          </a:p>
        </p:txBody>
      </p:sp>
      <p:sp>
        <p:nvSpPr>
          <p:cNvPr id="373" name="Google Shape;373;p30"/>
          <p:cNvSpPr txBox="1"/>
          <p:nvPr/>
        </p:nvSpPr>
        <p:spPr>
          <a:xfrm>
            <a:off x="399492" y="2468423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Time</a:t>
            </a:r>
            <a:endParaRPr/>
          </a:p>
        </p:txBody>
      </p:sp>
      <p:sp>
        <p:nvSpPr>
          <p:cNvPr id="374" name="Google Shape;374;p30"/>
          <p:cNvSpPr txBox="1"/>
          <p:nvPr/>
        </p:nvSpPr>
        <p:spPr>
          <a:xfrm>
            <a:off x="399492" y="3019228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Client Buy-in</a:t>
            </a:r>
            <a:endParaRPr/>
          </a:p>
        </p:txBody>
      </p:sp>
      <p:sp>
        <p:nvSpPr>
          <p:cNvPr id="375" name="Google Shape;375;p30"/>
          <p:cNvSpPr txBox="1"/>
          <p:nvPr/>
        </p:nvSpPr>
        <p:spPr>
          <a:xfrm>
            <a:off x="399491" y="3595266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Medicaid Reimbursement Issues</a:t>
            </a:r>
            <a:endParaRPr/>
          </a:p>
        </p:txBody>
      </p:sp>
      <p:sp>
        <p:nvSpPr>
          <p:cNvPr id="376" name="Google Shape;376;p30"/>
          <p:cNvSpPr txBox="1"/>
          <p:nvPr/>
        </p:nvSpPr>
        <p:spPr>
          <a:xfrm>
            <a:off x="346170" y="4163278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Private Reimbursement Issues</a:t>
            </a:r>
            <a:endParaRPr/>
          </a:p>
        </p:txBody>
      </p:sp>
      <p:sp>
        <p:nvSpPr>
          <p:cNvPr id="377" name="Google Shape;377;p30"/>
          <p:cNvSpPr txBox="1"/>
          <p:nvPr/>
        </p:nvSpPr>
        <p:spPr>
          <a:xfrm>
            <a:off x="399491" y="4739316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Behavioral Health Payer Issues</a:t>
            </a:r>
            <a:endParaRPr/>
          </a:p>
        </p:txBody>
      </p:sp>
      <p:sp>
        <p:nvSpPr>
          <p:cNvPr id="378" name="Google Shape;378;p30"/>
          <p:cNvSpPr txBox="1"/>
          <p:nvPr/>
        </p:nvSpPr>
        <p:spPr>
          <a:xfrm>
            <a:off x="346170" y="5301978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Stigma</a:t>
            </a:r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C2EB99-372A-4ED5-A375-B6F4F53EF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419BD1-0D3D-4DC0-AA4B-481A5B886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5268"/>
          <a:stretch/>
        </p:blipFill>
        <p:spPr>
          <a:xfrm>
            <a:off x="318499" y="1136342"/>
            <a:ext cx="8360023" cy="49151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C42C53F-C3AD-4633-A415-9F64BB323A75}"/>
              </a:ext>
            </a:extLst>
          </p:cNvPr>
          <p:cNvSpPr txBox="1">
            <a:spLocks/>
          </p:cNvSpPr>
          <p:nvPr/>
        </p:nvSpPr>
        <p:spPr>
          <a:xfrm>
            <a:off x="418385" y="1532431"/>
            <a:ext cx="8160249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ctr"/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TOGETHER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We Can Eliminate 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HIV and Viral Hepatitis!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86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0"/>
          <p:cNvSpPr txBox="1"/>
          <p:nvPr/>
        </p:nvSpPr>
        <p:spPr>
          <a:xfrm>
            <a:off x="399495" y="1341581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Funding</a:t>
            </a:r>
            <a:endParaRPr/>
          </a:p>
        </p:txBody>
      </p:sp>
      <p:sp>
        <p:nvSpPr>
          <p:cNvPr id="372" name="Google Shape;372;p30"/>
          <p:cNvSpPr txBox="1"/>
          <p:nvPr/>
        </p:nvSpPr>
        <p:spPr>
          <a:xfrm>
            <a:off x="399494" y="1888554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Barriers</a:t>
            </a:r>
            <a:endParaRPr/>
          </a:p>
        </p:txBody>
      </p:sp>
      <p:sp>
        <p:nvSpPr>
          <p:cNvPr id="373" name="Google Shape;373;p30"/>
          <p:cNvSpPr txBox="1"/>
          <p:nvPr/>
        </p:nvSpPr>
        <p:spPr>
          <a:xfrm>
            <a:off x="399492" y="2468423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Time</a:t>
            </a:r>
            <a:endParaRPr/>
          </a:p>
        </p:txBody>
      </p:sp>
      <p:sp>
        <p:nvSpPr>
          <p:cNvPr id="374" name="Google Shape;374;p30"/>
          <p:cNvSpPr txBox="1"/>
          <p:nvPr/>
        </p:nvSpPr>
        <p:spPr>
          <a:xfrm>
            <a:off x="399492" y="3019228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Client Buy-in</a:t>
            </a:r>
            <a:endParaRPr/>
          </a:p>
        </p:txBody>
      </p:sp>
      <p:sp>
        <p:nvSpPr>
          <p:cNvPr id="375" name="Google Shape;375;p30"/>
          <p:cNvSpPr txBox="1"/>
          <p:nvPr/>
        </p:nvSpPr>
        <p:spPr>
          <a:xfrm>
            <a:off x="399491" y="3595266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Medicaid Reimbursement Issues</a:t>
            </a:r>
            <a:endParaRPr/>
          </a:p>
        </p:txBody>
      </p:sp>
      <p:sp>
        <p:nvSpPr>
          <p:cNvPr id="376" name="Google Shape;376;p30"/>
          <p:cNvSpPr txBox="1"/>
          <p:nvPr/>
        </p:nvSpPr>
        <p:spPr>
          <a:xfrm>
            <a:off x="346170" y="4163278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Private Reimbursement Issues</a:t>
            </a:r>
            <a:endParaRPr/>
          </a:p>
        </p:txBody>
      </p:sp>
      <p:sp>
        <p:nvSpPr>
          <p:cNvPr id="377" name="Google Shape;377;p30"/>
          <p:cNvSpPr txBox="1"/>
          <p:nvPr/>
        </p:nvSpPr>
        <p:spPr>
          <a:xfrm>
            <a:off x="399491" y="4739316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Behavioral Health Payer Issues</a:t>
            </a:r>
            <a:endParaRPr/>
          </a:p>
        </p:txBody>
      </p:sp>
      <p:sp>
        <p:nvSpPr>
          <p:cNvPr id="378" name="Google Shape;378;p30"/>
          <p:cNvSpPr txBox="1"/>
          <p:nvPr/>
        </p:nvSpPr>
        <p:spPr>
          <a:xfrm>
            <a:off x="346170" y="5301978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Stigma</a:t>
            </a:r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C2EB99-372A-4ED5-A375-B6F4F53EF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Project Goals to Assist Providers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29CABE-E0B7-4FCC-BAE9-8EDEB489F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06240" y="1331488"/>
            <a:ext cx="4479533" cy="4333821"/>
          </a:xfrm>
          <a:prstGeom prst="rect">
            <a:avLst/>
          </a:prstGeom>
        </p:spPr>
      </p:pic>
      <p:sp>
        <p:nvSpPr>
          <p:cNvPr id="3" name="Google Shape;412;p44">
            <a:extLst>
              <a:ext uri="{FF2B5EF4-FFF2-40B4-BE49-F238E27FC236}">
                <a16:creationId xmlns:a16="http://schemas.microsoft.com/office/drawing/2014/main" id="{E2AF9B4B-5359-41D3-813F-C2239FBB8F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2241" y="1353687"/>
            <a:ext cx="3723999" cy="4855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000" dirty="0"/>
              <a:t>Provide HIV/Viral Hepatitis education and resources for patients/clients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000" dirty="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000" dirty="0"/>
              <a:t>Clinical education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000" dirty="0"/>
              <a:t>Increase screening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000" dirty="0"/>
              <a:t>Increase access to treatment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000" dirty="0"/>
          </a:p>
          <a:p>
            <a:pPr marL="342900">
              <a:spcBef>
                <a:spcPts val="600"/>
              </a:spcBef>
              <a:buSzPct val="100000"/>
            </a:pPr>
            <a:r>
              <a:rPr lang="en-US" sz="2000" dirty="0"/>
              <a:t>Align policies with national guidelines</a:t>
            </a:r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US" sz="2000" dirty="0"/>
          </a:p>
          <a:p>
            <a:pPr marL="342900">
              <a:spcBef>
                <a:spcPts val="600"/>
              </a:spcBef>
              <a:buSzPct val="100000"/>
            </a:pPr>
            <a:r>
              <a:rPr lang="en-US" sz="2000" dirty="0"/>
              <a:t>Identify and address barriers to HIV/Viral Hepatitis services</a:t>
            </a:r>
          </a:p>
          <a:p>
            <a:pPr marL="342900">
              <a:spcBef>
                <a:spcPts val="518"/>
              </a:spcBef>
              <a:buSzPct val="100000"/>
            </a:pPr>
            <a:endParaRPr lang="en-US" sz="2800" dirty="0"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endParaRPr lang="en-US" sz="2800" dirty="0"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endParaRPr sz="900" dirty="0"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endParaRPr sz="900" dirty="0"/>
          </a:p>
          <a:p>
            <a:pPr marL="342900" lvl="0" indent="-17843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 sz="2800" dirty="0"/>
          </a:p>
          <a:p>
            <a:pPr marL="342900" lvl="0" indent="-17843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 sz="2800" dirty="0"/>
          </a:p>
          <a:p>
            <a:pPr marL="342900" lvl="0" indent="-17843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 sz="2800" dirty="0"/>
          </a:p>
          <a:p>
            <a:pPr marL="342900" lvl="0" indent="-17843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 sz="2800" dirty="0"/>
          </a:p>
          <a:p>
            <a:pPr marL="342900" lvl="0" indent="-17843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 sz="2800" dirty="0"/>
          </a:p>
          <a:p>
            <a:pPr marL="342900" lvl="0" indent="-17843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 sz="2800" dirty="0"/>
          </a:p>
          <a:p>
            <a:pPr marL="342900" lvl="0" indent="-17843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937090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0"/>
          <p:cNvSpPr txBox="1"/>
          <p:nvPr/>
        </p:nvSpPr>
        <p:spPr>
          <a:xfrm>
            <a:off x="399495" y="1341581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Funding</a:t>
            </a:r>
            <a:endParaRPr/>
          </a:p>
        </p:txBody>
      </p:sp>
      <p:sp>
        <p:nvSpPr>
          <p:cNvPr id="372" name="Google Shape;372;p30"/>
          <p:cNvSpPr txBox="1"/>
          <p:nvPr/>
        </p:nvSpPr>
        <p:spPr>
          <a:xfrm>
            <a:off x="399494" y="1888554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Barriers</a:t>
            </a:r>
            <a:endParaRPr/>
          </a:p>
        </p:txBody>
      </p:sp>
      <p:sp>
        <p:nvSpPr>
          <p:cNvPr id="373" name="Google Shape;373;p30"/>
          <p:cNvSpPr txBox="1"/>
          <p:nvPr/>
        </p:nvSpPr>
        <p:spPr>
          <a:xfrm>
            <a:off x="399492" y="2468423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Time</a:t>
            </a:r>
            <a:endParaRPr/>
          </a:p>
        </p:txBody>
      </p:sp>
      <p:sp>
        <p:nvSpPr>
          <p:cNvPr id="374" name="Google Shape;374;p30"/>
          <p:cNvSpPr txBox="1"/>
          <p:nvPr/>
        </p:nvSpPr>
        <p:spPr>
          <a:xfrm>
            <a:off x="399492" y="3019228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Client Buy-in</a:t>
            </a:r>
            <a:endParaRPr/>
          </a:p>
        </p:txBody>
      </p:sp>
      <p:sp>
        <p:nvSpPr>
          <p:cNvPr id="375" name="Google Shape;375;p30"/>
          <p:cNvSpPr txBox="1"/>
          <p:nvPr/>
        </p:nvSpPr>
        <p:spPr>
          <a:xfrm>
            <a:off x="399491" y="3595266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Medicaid Reimbursement Issues</a:t>
            </a:r>
            <a:endParaRPr/>
          </a:p>
        </p:txBody>
      </p:sp>
      <p:sp>
        <p:nvSpPr>
          <p:cNvPr id="376" name="Google Shape;376;p30"/>
          <p:cNvSpPr txBox="1"/>
          <p:nvPr/>
        </p:nvSpPr>
        <p:spPr>
          <a:xfrm>
            <a:off x="346170" y="4163278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Private Reimbursement Issues</a:t>
            </a:r>
            <a:endParaRPr/>
          </a:p>
        </p:txBody>
      </p:sp>
      <p:sp>
        <p:nvSpPr>
          <p:cNvPr id="377" name="Google Shape;377;p30"/>
          <p:cNvSpPr txBox="1"/>
          <p:nvPr/>
        </p:nvSpPr>
        <p:spPr>
          <a:xfrm>
            <a:off x="399491" y="4739316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Behavioral Health Payer Issues</a:t>
            </a:r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C2EB99-372A-4ED5-A375-B6F4F53EF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Project Goals to Assist Providers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23FB91-9270-4812-9DA4-6CB6BB1F7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2476" y="2182259"/>
            <a:ext cx="4444958" cy="2951462"/>
          </a:xfrm>
          <a:prstGeom prst="rect">
            <a:avLst/>
          </a:prstGeom>
        </p:spPr>
      </p:pic>
      <p:sp>
        <p:nvSpPr>
          <p:cNvPr id="3" name="Google Shape;427;p46">
            <a:extLst>
              <a:ext uri="{FF2B5EF4-FFF2-40B4-BE49-F238E27FC236}">
                <a16:creationId xmlns:a16="http://schemas.microsoft.com/office/drawing/2014/main" id="{1DD2FEFF-9EA5-43FD-8BEB-A9424D19BE0C}"/>
              </a:ext>
            </a:extLst>
          </p:cNvPr>
          <p:cNvSpPr txBox="1">
            <a:spLocks/>
          </p:cNvSpPr>
          <p:nvPr/>
        </p:nvSpPr>
        <p:spPr>
          <a:xfrm>
            <a:off x="4579914" y="1242787"/>
            <a:ext cx="4275802" cy="46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200" dirty="0"/>
              <a:t>Provide onsite capacity assessments</a:t>
            </a:r>
          </a:p>
          <a:p>
            <a:pPr>
              <a:spcBef>
                <a:spcPts val="640"/>
              </a:spcBef>
              <a:buSzPts val="3200"/>
            </a:pPr>
            <a:endParaRPr lang="en-US" sz="2200" dirty="0"/>
          </a:p>
          <a:p>
            <a:pPr marL="285750" indent="-28575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200" dirty="0"/>
              <a:t>Develop individualized protocols based on facility’s goals</a:t>
            </a:r>
          </a:p>
          <a:p>
            <a:pPr>
              <a:spcBef>
                <a:spcPts val="640"/>
              </a:spcBef>
              <a:buSzPts val="3200"/>
            </a:pPr>
            <a:endParaRPr lang="en-US" sz="2200" dirty="0"/>
          </a:p>
          <a:p>
            <a:pPr marL="285750" indent="-28575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200" dirty="0"/>
              <a:t>Educate/assist with billing capabilities for services</a:t>
            </a:r>
          </a:p>
          <a:p>
            <a:pPr>
              <a:spcBef>
                <a:spcPts val="640"/>
              </a:spcBef>
              <a:buSzPts val="3200"/>
            </a:pPr>
            <a:endParaRPr lang="en-US" sz="2200" dirty="0"/>
          </a:p>
          <a:p>
            <a:pPr marL="285750" indent="-28575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200" dirty="0"/>
              <a:t>Increase program capacity to offer services onsite</a:t>
            </a:r>
          </a:p>
          <a:p>
            <a:pPr>
              <a:spcBef>
                <a:spcPts val="640"/>
              </a:spcBef>
              <a:buSzPts val="3200"/>
            </a:pPr>
            <a:endParaRPr lang="en-US" sz="2800" dirty="0"/>
          </a:p>
          <a:p>
            <a:pPr>
              <a:spcBef>
                <a:spcPts val="640"/>
              </a:spcBef>
              <a:buClr>
                <a:schemeClr val="dk1"/>
              </a:buClr>
              <a:buSzPts val="3200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1959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0"/>
          <p:cNvSpPr txBox="1"/>
          <p:nvPr/>
        </p:nvSpPr>
        <p:spPr>
          <a:xfrm>
            <a:off x="399495" y="1341581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Funding</a:t>
            </a:r>
            <a:endParaRPr/>
          </a:p>
        </p:txBody>
      </p:sp>
      <p:sp>
        <p:nvSpPr>
          <p:cNvPr id="372" name="Google Shape;372;p30"/>
          <p:cNvSpPr txBox="1"/>
          <p:nvPr/>
        </p:nvSpPr>
        <p:spPr>
          <a:xfrm>
            <a:off x="399494" y="1888554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Barriers</a:t>
            </a:r>
            <a:endParaRPr/>
          </a:p>
        </p:txBody>
      </p:sp>
      <p:sp>
        <p:nvSpPr>
          <p:cNvPr id="373" name="Google Shape;373;p30"/>
          <p:cNvSpPr txBox="1"/>
          <p:nvPr/>
        </p:nvSpPr>
        <p:spPr>
          <a:xfrm>
            <a:off x="399492" y="2468423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Time</a:t>
            </a:r>
            <a:endParaRPr/>
          </a:p>
        </p:txBody>
      </p:sp>
      <p:sp>
        <p:nvSpPr>
          <p:cNvPr id="374" name="Google Shape;374;p30"/>
          <p:cNvSpPr txBox="1"/>
          <p:nvPr/>
        </p:nvSpPr>
        <p:spPr>
          <a:xfrm>
            <a:off x="399492" y="3019228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Client Buy-in</a:t>
            </a:r>
            <a:endParaRPr/>
          </a:p>
        </p:txBody>
      </p:sp>
      <p:sp>
        <p:nvSpPr>
          <p:cNvPr id="375" name="Google Shape;375;p30"/>
          <p:cNvSpPr txBox="1"/>
          <p:nvPr/>
        </p:nvSpPr>
        <p:spPr>
          <a:xfrm>
            <a:off x="399491" y="3595266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Medicaid Reimbursement Issues</a:t>
            </a:r>
            <a:endParaRPr/>
          </a:p>
        </p:txBody>
      </p:sp>
      <p:sp>
        <p:nvSpPr>
          <p:cNvPr id="376" name="Google Shape;376;p30"/>
          <p:cNvSpPr txBox="1"/>
          <p:nvPr/>
        </p:nvSpPr>
        <p:spPr>
          <a:xfrm>
            <a:off x="346170" y="4163278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Private Reimbursement Issues</a:t>
            </a:r>
            <a:endParaRPr/>
          </a:p>
        </p:txBody>
      </p:sp>
      <p:sp>
        <p:nvSpPr>
          <p:cNvPr id="377" name="Google Shape;377;p30"/>
          <p:cNvSpPr txBox="1"/>
          <p:nvPr/>
        </p:nvSpPr>
        <p:spPr>
          <a:xfrm>
            <a:off x="399491" y="4739316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Behavioral Health Payer Issues</a:t>
            </a:r>
            <a:endParaRPr/>
          </a:p>
        </p:txBody>
      </p:sp>
      <p:sp>
        <p:nvSpPr>
          <p:cNvPr id="378" name="Google Shape;378;p30"/>
          <p:cNvSpPr txBox="1"/>
          <p:nvPr/>
        </p:nvSpPr>
        <p:spPr>
          <a:xfrm>
            <a:off x="346170" y="5301978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Stigma</a:t>
            </a:r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C2EB99-372A-4ED5-A375-B6F4F53EF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 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472ACEC-1665-44CD-A14F-5B2EB30CA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267200"/>
          </a:xfrm>
        </p:spPr>
        <p:txBody>
          <a:bodyPr/>
          <a:lstStyle/>
          <a:p>
            <a:r>
              <a:rPr lang="en-US" dirty="0"/>
              <a:t>SCAs will receive an email after the Pennsylvania Association of County Drug and Alcohol Administrators (PACDAA) meeting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Each SCA will receive an individualized welcome packet </a:t>
            </a:r>
          </a:p>
          <a:p>
            <a:pPr lvl="1"/>
            <a:r>
              <a:rPr lang="en-US" dirty="0"/>
              <a:t>Sample resources</a:t>
            </a:r>
          </a:p>
          <a:p>
            <a:pPr lvl="1"/>
            <a:r>
              <a:rPr lang="en-US" dirty="0"/>
              <a:t>County specific data</a:t>
            </a:r>
          </a:p>
          <a:p>
            <a:pPr lvl="1"/>
            <a:r>
              <a:rPr lang="en-US" dirty="0"/>
              <a:t>Contact for initial meeting</a:t>
            </a:r>
          </a:p>
          <a:p>
            <a:pPr marL="571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15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0"/>
          <p:cNvSpPr txBox="1"/>
          <p:nvPr/>
        </p:nvSpPr>
        <p:spPr>
          <a:xfrm>
            <a:off x="399495" y="1341581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Funding</a:t>
            </a:r>
            <a:endParaRPr/>
          </a:p>
        </p:txBody>
      </p:sp>
      <p:sp>
        <p:nvSpPr>
          <p:cNvPr id="373" name="Google Shape;373;p30"/>
          <p:cNvSpPr txBox="1"/>
          <p:nvPr/>
        </p:nvSpPr>
        <p:spPr>
          <a:xfrm>
            <a:off x="399492" y="2468423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Time</a:t>
            </a:r>
            <a:endParaRPr/>
          </a:p>
        </p:txBody>
      </p:sp>
      <p:sp>
        <p:nvSpPr>
          <p:cNvPr id="374" name="Google Shape;374;p30"/>
          <p:cNvSpPr txBox="1"/>
          <p:nvPr/>
        </p:nvSpPr>
        <p:spPr>
          <a:xfrm>
            <a:off x="399492" y="3019228"/>
            <a:ext cx="2539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Client Buy-in</a:t>
            </a:r>
            <a:endParaRPr/>
          </a:p>
        </p:txBody>
      </p:sp>
      <p:sp>
        <p:nvSpPr>
          <p:cNvPr id="375" name="Google Shape;375;p30"/>
          <p:cNvSpPr txBox="1"/>
          <p:nvPr/>
        </p:nvSpPr>
        <p:spPr>
          <a:xfrm>
            <a:off x="399491" y="3595266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Medicaid Reimbursement Issues</a:t>
            </a:r>
            <a:endParaRPr/>
          </a:p>
        </p:txBody>
      </p:sp>
      <p:sp>
        <p:nvSpPr>
          <p:cNvPr id="376" name="Google Shape;376;p30"/>
          <p:cNvSpPr txBox="1"/>
          <p:nvPr/>
        </p:nvSpPr>
        <p:spPr>
          <a:xfrm>
            <a:off x="346170" y="4163278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Private Reimbursement Issues</a:t>
            </a:r>
            <a:endParaRPr/>
          </a:p>
        </p:txBody>
      </p:sp>
      <p:sp>
        <p:nvSpPr>
          <p:cNvPr id="377" name="Google Shape;377;p30"/>
          <p:cNvSpPr txBox="1"/>
          <p:nvPr/>
        </p:nvSpPr>
        <p:spPr>
          <a:xfrm>
            <a:off x="399491" y="4739316"/>
            <a:ext cx="41725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Behavioral Health Payer Issues</a:t>
            </a:r>
            <a:endParaRPr/>
          </a:p>
        </p:txBody>
      </p:sp>
      <p:sp>
        <p:nvSpPr>
          <p:cNvPr id="378" name="Google Shape;378;p30"/>
          <p:cNvSpPr txBox="1"/>
          <p:nvPr/>
        </p:nvSpPr>
        <p:spPr>
          <a:xfrm>
            <a:off x="706525" y="6090254"/>
            <a:ext cx="417250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6A6A6"/>
                </a:solidFill>
                <a:latin typeface="Arial"/>
                <a:ea typeface="Arial"/>
                <a:cs typeface="Arial"/>
              </a:rPr>
              <a:t>*DRAFT – Please do not distribute</a:t>
            </a: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DBA99-CA2D-46A7-BAB8-9489ADD8A195}"/>
              </a:ext>
            </a:extLst>
          </p:cNvPr>
          <p:cNvSpPr txBox="1"/>
          <p:nvPr/>
        </p:nvSpPr>
        <p:spPr>
          <a:xfrm>
            <a:off x="605283" y="1610335"/>
            <a:ext cx="7923298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Verdana"/>
              </a:rPr>
              <a:t>DOH Project Manager</a:t>
            </a:r>
            <a:endParaRPr lang="en-US"/>
          </a:p>
          <a:p>
            <a:endParaRPr lang="en-US" sz="4000" b="1" dirty="0">
              <a:latin typeface="Verdana"/>
            </a:endParaRPr>
          </a:p>
          <a:p>
            <a:endParaRPr lang="en-US" sz="4000" b="1" dirty="0">
              <a:latin typeface="Verdana"/>
            </a:endParaRPr>
          </a:p>
          <a:p>
            <a:pPr algn="ctr"/>
            <a:r>
              <a:rPr lang="en-US" sz="3200" dirty="0">
                <a:latin typeface="Verdana"/>
              </a:rPr>
              <a:t>E. Renea Snyder</a:t>
            </a:r>
          </a:p>
          <a:p>
            <a:pPr algn="ctr"/>
            <a:r>
              <a:rPr lang="en-US" sz="3200" dirty="0">
                <a:latin typeface="Verdana"/>
                <a:hlinkClick r:id="rId3"/>
              </a:rPr>
              <a:t>c-emsnyder@pa.gov</a:t>
            </a:r>
            <a:endParaRPr lang="en-US" sz="3200" dirty="0">
              <a:latin typeface="Verdana"/>
            </a:endParaRPr>
          </a:p>
          <a:p>
            <a:pPr algn="ctr"/>
            <a:r>
              <a:rPr lang="en-US" sz="3200" dirty="0">
                <a:latin typeface="Verdana"/>
              </a:rPr>
              <a:t>717-982-0955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7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876850" y="177800"/>
            <a:ext cx="76323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Key Speakers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57996-E938-4F0C-9FB2-8A942603B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013" y="2274903"/>
            <a:ext cx="2237173" cy="2643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F96108-1B7D-4273-8D05-3DA2C8C16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492" y="2263806"/>
            <a:ext cx="2305987" cy="2643326"/>
          </a:xfrm>
          <a:prstGeom prst="rect">
            <a:avLst/>
          </a:prstGeom>
        </p:spPr>
      </p:pic>
      <p:pic>
        <p:nvPicPr>
          <p:cNvPr id="9" name="Picture 8" descr="A picture containing text, person, indoor, orange&#10;&#10;Description automatically generated">
            <a:extLst>
              <a:ext uri="{FF2B5EF4-FFF2-40B4-BE49-F238E27FC236}">
                <a16:creationId xmlns:a16="http://schemas.microsoft.com/office/drawing/2014/main" id="{9495A579-0730-4CE6-8BF1-039684239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540" y="2274902"/>
            <a:ext cx="1904260" cy="26322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DA9AF9-26D5-482D-88CA-A296871EACF7}"/>
              </a:ext>
            </a:extLst>
          </p:cNvPr>
          <p:cNvSpPr txBox="1"/>
          <p:nvPr/>
        </p:nvSpPr>
        <p:spPr>
          <a:xfrm>
            <a:off x="2627790" y="5033639"/>
            <a:ext cx="20707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000" dirty="0"/>
              <a:t>Jeremy Sandberg, Penn State</a:t>
            </a:r>
          </a:p>
          <a:p>
            <a:pPr algn="ctr"/>
            <a:r>
              <a:rPr lang="en-US" sz="1000" dirty="0"/>
              <a:t>Educational Psychology, Counseling, &amp; Special Education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374077-220F-4CA7-AA9F-5FB66ACF4AA8}"/>
              </a:ext>
            </a:extLst>
          </p:cNvPr>
          <p:cNvSpPr txBox="1"/>
          <p:nvPr/>
        </p:nvSpPr>
        <p:spPr>
          <a:xfrm>
            <a:off x="4776186" y="5122416"/>
            <a:ext cx="2006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 Stacey B. Trooskin, MD, PhD, Philadelphia FIGHT</a:t>
            </a:r>
          </a:p>
          <a:p>
            <a:pPr algn="ctr"/>
            <a:r>
              <a:rPr lang="en-US" sz="1000" dirty="0"/>
              <a:t>Chief Medical Officer </a:t>
            </a:r>
          </a:p>
          <a:p>
            <a:pPr algn="just"/>
            <a:r>
              <a:rPr lang="en-US" sz="1000" dirty="0"/>
              <a:t>C-Change, Program Director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F7B65C-4901-47A5-80D9-D37C84E8CF34}"/>
              </a:ext>
            </a:extLst>
          </p:cNvPr>
          <p:cNvSpPr txBox="1"/>
          <p:nvPr/>
        </p:nvSpPr>
        <p:spPr>
          <a:xfrm>
            <a:off x="6853561" y="5122416"/>
            <a:ext cx="183323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00" dirty="0"/>
              <a:t>E. Renea Snyder, MS, MAC, </a:t>
            </a:r>
            <a:r>
              <a:rPr lang="en-US" sz="1000" dirty="0" err="1"/>
              <a:t>Psychotraumatologist</a:t>
            </a:r>
            <a:r>
              <a:rPr lang="en-US" sz="1000" dirty="0"/>
              <a:t>,     </a:t>
            </a:r>
            <a:endParaRPr lang="en-US" dirty="0"/>
          </a:p>
          <a:p>
            <a:pPr algn="ctr"/>
            <a:r>
              <a:rPr lang="en-US" sz="1000" dirty="0"/>
              <a:t> PA DOH, Project Manager, Bureau of Epidemiology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87BADE-61CA-4908-A901-8CBA147C5E77}"/>
              </a:ext>
            </a:extLst>
          </p:cNvPr>
          <p:cNvSpPr txBox="1"/>
          <p:nvPr/>
        </p:nvSpPr>
        <p:spPr>
          <a:xfrm>
            <a:off x="286411" y="5122416"/>
            <a:ext cx="20040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1000" dirty="0">
                <a:solidFill>
                  <a:schemeClr val="bg2"/>
                </a:solidFill>
              </a:rPr>
              <a:t>Dr. Lauren Orkis, DrPH            PA Department of Health, Bureau of Epidemiology,    Project Lead &amp; Viral Hepatitis Prevention Coordinator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BF0DE8-964F-488E-B0A7-AB4E0413B8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326" y="2263806"/>
            <a:ext cx="1808712" cy="26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5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216325" y="1764650"/>
            <a:ext cx="3501300" cy="28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47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88"/>
              <a:buFont typeface="Verdana"/>
              <a:buNone/>
            </a:pPr>
            <a:endParaRPr sz="2087" dirty="0"/>
          </a:p>
          <a:p>
            <a:pPr marL="0" lvl="0" indent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87" dirty="0"/>
              <a:t>Injection drug use is a major driver of HIV and Viral Hepatitis infections </a:t>
            </a:r>
            <a:endParaRPr sz="2087" dirty="0"/>
          </a:p>
          <a:p>
            <a:pPr marL="0" lvl="0" indent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087" dirty="0"/>
          </a:p>
          <a:p>
            <a:pPr marL="342900" lvl="0" indent="-297656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88"/>
              <a:buChar char="•"/>
            </a:pPr>
            <a:r>
              <a:rPr lang="en-US" sz="2087" dirty="0"/>
              <a:t>Sharing of injection equipment </a:t>
            </a:r>
            <a:endParaRPr sz="2087" dirty="0"/>
          </a:p>
          <a:p>
            <a:pPr marL="342900" lvl="0" indent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400" dirty="0"/>
          </a:p>
          <a:p>
            <a:pPr marL="342900" lvl="0" indent="-297656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88"/>
              <a:buChar char="•"/>
            </a:pPr>
            <a:r>
              <a:rPr lang="en-US" sz="2087" dirty="0"/>
              <a:t>Sexual &amp; injecting networks</a:t>
            </a:r>
            <a:endParaRPr sz="2087" dirty="0"/>
          </a:p>
          <a:p>
            <a:pPr marL="342900" lvl="0" indent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400" dirty="0"/>
          </a:p>
          <a:p>
            <a:pPr marL="342900" lvl="0" indent="-297656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88"/>
              <a:buChar char="•"/>
            </a:pPr>
            <a:r>
              <a:rPr lang="en-US" sz="2087" dirty="0"/>
              <a:t>Homelessness </a:t>
            </a:r>
            <a:endParaRPr sz="2087" dirty="0"/>
          </a:p>
          <a:p>
            <a:pPr marL="0" lvl="0" indent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88"/>
              <a:buFont typeface="Verdana"/>
              <a:buNone/>
            </a:pPr>
            <a:endParaRPr sz="1787" dirty="0"/>
          </a:p>
          <a:p>
            <a:pPr marL="342900" lvl="0" indent="-2476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88"/>
              <a:buFont typeface="Verdana"/>
              <a:buNone/>
            </a:pPr>
            <a:endParaRPr sz="1387" dirty="0"/>
          </a:p>
        </p:txBody>
      </p:sp>
      <p:sp>
        <p:nvSpPr>
          <p:cNvPr id="112" name="Google Shape;112;p3"/>
          <p:cNvSpPr txBox="1"/>
          <p:nvPr/>
        </p:nvSpPr>
        <p:spPr>
          <a:xfrm>
            <a:off x="317224" y="6206639"/>
            <a:ext cx="60078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60"/>
              </a:buClr>
              <a:buSzPts val="900"/>
              <a:buFont typeface="Noto Sans Symbols"/>
              <a:buNone/>
            </a:pPr>
            <a:r>
              <a:rPr lang="en-US" sz="900">
                <a:solidFill>
                  <a:srgbClr val="455560"/>
                </a:solidFill>
                <a:latin typeface="Calibri"/>
                <a:ea typeface="Calibri"/>
                <a:cs typeface="Calibri"/>
                <a:sym typeface="Calibri"/>
              </a:rPr>
              <a:t>CDC. https://www.cdc.gov/nchhstp/newsroom/2017/hepatitis-c-and-opioid-injection-press-release.html. </a:t>
            </a:r>
            <a:endParaRPr/>
          </a:p>
        </p:txBody>
      </p:sp>
      <p:grpSp>
        <p:nvGrpSpPr>
          <p:cNvPr id="113" name="Google Shape;113;p3"/>
          <p:cNvGrpSpPr/>
          <p:nvPr/>
        </p:nvGrpSpPr>
        <p:grpSpPr>
          <a:xfrm>
            <a:off x="7042178" y="5519740"/>
            <a:ext cx="1911101" cy="358950"/>
            <a:chOff x="9527309" y="3551529"/>
            <a:chExt cx="2548134" cy="479136"/>
          </a:xfrm>
        </p:grpSpPr>
        <p:pic>
          <p:nvPicPr>
            <p:cNvPr id="114" name="Google Shape;114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3"/>
            <p:cNvSpPr/>
            <p:nvPr/>
          </p:nvSpPr>
          <p:spPr>
            <a:xfrm>
              <a:off x="9527309" y="3691731"/>
              <a:ext cx="2548134" cy="338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050"/>
                <a:buFont typeface="Noto Sans Symbols"/>
                <a:buNone/>
              </a:pPr>
              <a:r>
                <a:rPr lang="en-US" sz="1050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Slide credit: </a:t>
              </a:r>
              <a:r>
                <a:rPr lang="en-US" sz="1050" u="sng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clinicaloptions.com</a:t>
              </a:r>
              <a:endParaRPr sz="105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467740" y="204927"/>
            <a:ext cx="792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 SUD, HIV and Hepatitis </a:t>
            </a:r>
            <a:r>
              <a:rPr lang="en-US" sz="3200" dirty="0" err="1"/>
              <a:t>Syndemic</a:t>
            </a:r>
            <a:r>
              <a:rPr lang="en-US" sz="3200" dirty="0"/>
              <a:t> </a:t>
            </a:r>
            <a:endParaRPr dirty="0"/>
          </a:p>
        </p:txBody>
      </p:sp>
      <p:sp>
        <p:nvSpPr>
          <p:cNvPr id="117" name="Google Shape;117;p3"/>
          <p:cNvSpPr txBox="1"/>
          <p:nvPr/>
        </p:nvSpPr>
        <p:spPr>
          <a:xfrm>
            <a:off x="3839120" y="1395346"/>
            <a:ext cx="503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Coincidence of HCV Infections and Opioid Injection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3"/>
          <p:cNvGrpSpPr/>
          <p:nvPr/>
        </p:nvGrpSpPr>
        <p:grpSpPr>
          <a:xfrm>
            <a:off x="3839024" y="1764656"/>
            <a:ext cx="5304976" cy="3755510"/>
            <a:chOff x="1500088" y="1706606"/>
            <a:chExt cx="8789650" cy="4418247"/>
          </a:xfrm>
        </p:grpSpPr>
        <p:sp>
          <p:nvSpPr>
            <p:cNvPr id="119" name="Google Shape;119;p3"/>
            <p:cNvSpPr txBox="1"/>
            <p:nvPr/>
          </p:nvSpPr>
          <p:spPr>
            <a:xfrm rot="-5400000">
              <a:off x="87238" y="3298984"/>
              <a:ext cx="3847800" cy="102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% Drug Treatment Admissions Reporting Injection of Any Opioid</a:t>
              </a:r>
              <a:endParaRPr sz="1600" b="0" i="0" u="none" strike="noStrike" cap="none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 txBox="1"/>
            <p:nvPr/>
          </p:nvSpPr>
          <p:spPr>
            <a:xfrm rot="5400000">
              <a:off x="8776688" y="3575591"/>
              <a:ext cx="2434500" cy="59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Acute HCV Incidence</a:t>
              </a:r>
              <a:endParaRPr sz="1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746569" y="5802953"/>
              <a:ext cx="942300" cy="3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4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191919"/>
                  </a:solidFill>
                  <a:latin typeface="Calibri"/>
                  <a:ea typeface="Calibri"/>
                  <a:cs typeface="Calibri"/>
                  <a:sym typeface="Calibri"/>
                </a:rPr>
                <a:t>2004</a:t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895310" y="5802953"/>
              <a:ext cx="942300" cy="3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4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191919"/>
                  </a:solidFill>
                  <a:latin typeface="Calibri"/>
                  <a:ea typeface="Calibri"/>
                  <a:cs typeface="Calibri"/>
                  <a:sym typeface="Calibri"/>
                </a:rPr>
                <a:t>2006</a:t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973441" y="5802953"/>
              <a:ext cx="942300" cy="3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4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191919"/>
                  </a:solidFill>
                  <a:latin typeface="Calibri"/>
                  <a:ea typeface="Calibri"/>
                  <a:cs typeface="Calibri"/>
                  <a:sym typeface="Calibri"/>
                </a:rPr>
                <a:t>2008</a:t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6088971" y="5802953"/>
              <a:ext cx="942300" cy="3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4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191919"/>
                  </a:solidFill>
                  <a:latin typeface="Calibri"/>
                  <a:ea typeface="Calibri"/>
                  <a:cs typeface="Calibri"/>
                  <a:sym typeface="Calibri"/>
                </a:rPr>
                <a:t>2010</a:t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241896" y="5802953"/>
              <a:ext cx="942300" cy="3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4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191919"/>
                  </a:solidFill>
                  <a:latin typeface="Calibri"/>
                  <a:ea typeface="Calibri"/>
                  <a:cs typeface="Calibri"/>
                  <a:sym typeface="Calibri"/>
                </a:rPr>
                <a:t>2012</a:t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357429" y="5802953"/>
              <a:ext cx="942300" cy="3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4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191919"/>
                  </a:solidFill>
                  <a:latin typeface="Calibri"/>
                  <a:ea typeface="Calibri"/>
                  <a:cs typeface="Calibri"/>
                  <a:sym typeface="Calibri"/>
                </a:rPr>
                <a:t>2014</a:t>
              </a:r>
              <a:endParaRPr/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3898469" y="1915591"/>
              <a:ext cx="5150700" cy="11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Any opioid injection (ages 18-29 yrs)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Any opioid injection (ages 30-39 yrs)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Acute HCV (ages 18-29 yrs)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Acute HCV (ages 30-39 yrs)</a:t>
              </a:r>
              <a:endParaRPr/>
            </a:p>
          </p:txBody>
        </p:sp>
        <p:cxnSp>
          <p:nvCxnSpPr>
            <p:cNvPr id="128" name="Google Shape;128;p3"/>
            <p:cNvCxnSpPr/>
            <p:nvPr/>
          </p:nvCxnSpPr>
          <p:spPr>
            <a:xfrm rot="10800000">
              <a:off x="3395064" y="2075318"/>
              <a:ext cx="503400" cy="0"/>
            </a:xfrm>
            <a:prstGeom prst="straightConnector1">
              <a:avLst/>
            </a:prstGeom>
            <a:noFill/>
            <a:ln w="28575" cap="flat" cmpd="sng">
              <a:solidFill>
                <a:srgbClr val="E1471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" name="Google Shape;129;p3"/>
            <p:cNvCxnSpPr/>
            <p:nvPr/>
          </p:nvCxnSpPr>
          <p:spPr>
            <a:xfrm rot="10800000">
              <a:off x="3395064" y="2287867"/>
              <a:ext cx="503400" cy="0"/>
            </a:xfrm>
            <a:prstGeom prst="straightConnector1">
              <a:avLst/>
            </a:prstGeom>
            <a:noFill/>
            <a:ln w="28575" cap="flat" cmpd="sng">
              <a:solidFill>
                <a:srgbClr val="0158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" name="Google Shape;130;p3"/>
            <p:cNvCxnSpPr/>
            <p:nvPr/>
          </p:nvCxnSpPr>
          <p:spPr>
            <a:xfrm rot="10800000">
              <a:off x="3395064" y="2512560"/>
              <a:ext cx="503400" cy="0"/>
            </a:xfrm>
            <a:prstGeom prst="straightConnector1">
              <a:avLst/>
            </a:prstGeom>
            <a:noFill/>
            <a:ln w="28575" cap="flat" cmpd="sng">
              <a:solidFill>
                <a:srgbClr val="E1471D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31" name="Google Shape;131;p3"/>
            <p:cNvCxnSpPr/>
            <p:nvPr/>
          </p:nvCxnSpPr>
          <p:spPr>
            <a:xfrm rot="10800000">
              <a:off x="3395064" y="2757234"/>
              <a:ext cx="503400" cy="0"/>
            </a:xfrm>
            <a:prstGeom prst="straightConnector1">
              <a:avLst/>
            </a:prstGeom>
            <a:noFill/>
            <a:ln w="28575" cap="flat" cmpd="sng">
              <a:solidFill>
                <a:srgbClr val="015873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32" name="Google Shape;132;p3"/>
            <p:cNvCxnSpPr/>
            <p:nvPr/>
          </p:nvCxnSpPr>
          <p:spPr>
            <a:xfrm>
              <a:off x="2907552" y="5764331"/>
              <a:ext cx="62826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33" name="Google Shape;133;p3"/>
            <p:cNvGrpSpPr/>
            <p:nvPr/>
          </p:nvGrpSpPr>
          <p:grpSpPr>
            <a:xfrm>
              <a:off x="2919672" y="1921362"/>
              <a:ext cx="6240148" cy="3842981"/>
              <a:chOff x="1721708" y="2348053"/>
              <a:chExt cx="4238367" cy="3171300"/>
            </a:xfrm>
          </p:grpSpPr>
          <p:cxnSp>
            <p:nvCxnSpPr>
              <p:cNvPr id="134" name="Google Shape;134;p3"/>
              <p:cNvCxnSpPr/>
              <p:nvPr/>
            </p:nvCxnSpPr>
            <p:spPr>
              <a:xfrm rot="10800000">
                <a:off x="1721708" y="2348053"/>
                <a:ext cx="0" cy="3171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" name="Google Shape;135;p3"/>
              <p:cNvCxnSpPr/>
              <p:nvPr/>
            </p:nvCxnSpPr>
            <p:spPr>
              <a:xfrm rot="10800000">
                <a:off x="5960075" y="2348053"/>
                <a:ext cx="0" cy="3171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6" name="Google Shape;136;p3"/>
            <p:cNvCxnSpPr/>
            <p:nvPr/>
          </p:nvCxnSpPr>
          <p:spPr>
            <a:xfrm rot="10800000">
              <a:off x="2837204" y="1921457"/>
              <a:ext cx="942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7" name="Google Shape;137;p3"/>
            <p:cNvCxnSpPr/>
            <p:nvPr/>
          </p:nvCxnSpPr>
          <p:spPr>
            <a:xfrm rot="10800000">
              <a:off x="2837204" y="2561936"/>
              <a:ext cx="942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" name="Google Shape;138;p3"/>
            <p:cNvCxnSpPr/>
            <p:nvPr/>
          </p:nvCxnSpPr>
          <p:spPr>
            <a:xfrm rot="10800000">
              <a:off x="2837204" y="3202415"/>
              <a:ext cx="942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" name="Google Shape;139;p3"/>
            <p:cNvCxnSpPr/>
            <p:nvPr/>
          </p:nvCxnSpPr>
          <p:spPr>
            <a:xfrm rot="10800000">
              <a:off x="2837204" y="3842894"/>
              <a:ext cx="942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" name="Google Shape;140;p3"/>
            <p:cNvCxnSpPr/>
            <p:nvPr/>
          </p:nvCxnSpPr>
          <p:spPr>
            <a:xfrm rot="10800000">
              <a:off x="2837204" y="4483373"/>
              <a:ext cx="942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3"/>
            <p:cNvCxnSpPr/>
            <p:nvPr/>
          </p:nvCxnSpPr>
          <p:spPr>
            <a:xfrm rot="10800000">
              <a:off x="2837204" y="5123852"/>
              <a:ext cx="942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" name="Google Shape;142;p3"/>
            <p:cNvCxnSpPr/>
            <p:nvPr/>
          </p:nvCxnSpPr>
          <p:spPr>
            <a:xfrm rot="10800000">
              <a:off x="2837204" y="5764331"/>
              <a:ext cx="942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" name="Google Shape;143;p3"/>
            <p:cNvCxnSpPr/>
            <p:nvPr/>
          </p:nvCxnSpPr>
          <p:spPr>
            <a:xfrm rot="10800000">
              <a:off x="9145374" y="1933654"/>
              <a:ext cx="942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144;p3"/>
            <p:cNvCxnSpPr/>
            <p:nvPr/>
          </p:nvCxnSpPr>
          <p:spPr>
            <a:xfrm rot="10800000">
              <a:off x="9145374" y="2702229"/>
              <a:ext cx="942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5" name="Google Shape;145;p3"/>
            <p:cNvCxnSpPr/>
            <p:nvPr/>
          </p:nvCxnSpPr>
          <p:spPr>
            <a:xfrm rot="10800000">
              <a:off x="9145374" y="3470803"/>
              <a:ext cx="942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6" name="Google Shape;146;p3"/>
            <p:cNvCxnSpPr/>
            <p:nvPr/>
          </p:nvCxnSpPr>
          <p:spPr>
            <a:xfrm rot="10800000">
              <a:off x="9145374" y="4239378"/>
              <a:ext cx="942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" name="Google Shape;147;p3"/>
            <p:cNvCxnSpPr/>
            <p:nvPr/>
          </p:nvCxnSpPr>
          <p:spPr>
            <a:xfrm rot="10800000">
              <a:off x="9145374" y="5007953"/>
              <a:ext cx="942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" name="Google Shape;148;p3"/>
            <p:cNvCxnSpPr/>
            <p:nvPr/>
          </p:nvCxnSpPr>
          <p:spPr>
            <a:xfrm rot="10800000">
              <a:off x="9145374" y="5765414"/>
              <a:ext cx="942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9" name="Google Shape;149;p3"/>
            <p:cNvCxnSpPr/>
            <p:nvPr/>
          </p:nvCxnSpPr>
          <p:spPr>
            <a:xfrm>
              <a:off x="3219067" y="5764331"/>
              <a:ext cx="0" cy="83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0" name="Google Shape;150;p3"/>
            <p:cNvCxnSpPr/>
            <p:nvPr/>
          </p:nvCxnSpPr>
          <p:spPr>
            <a:xfrm>
              <a:off x="4339706" y="5764331"/>
              <a:ext cx="0" cy="83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1" name="Google Shape;151;p3"/>
            <p:cNvCxnSpPr/>
            <p:nvPr/>
          </p:nvCxnSpPr>
          <p:spPr>
            <a:xfrm>
              <a:off x="5460345" y="5764331"/>
              <a:ext cx="0" cy="83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2" name="Google Shape;152;p3"/>
            <p:cNvCxnSpPr/>
            <p:nvPr/>
          </p:nvCxnSpPr>
          <p:spPr>
            <a:xfrm>
              <a:off x="6580985" y="5764331"/>
              <a:ext cx="0" cy="83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3" name="Google Shape;153;p3"/>
            <p:cNvCxnSpPr/>
            <p:nvPr/>
          </p:nvCxnSpPr>
          <p:spPr>
            <a:xfrm>
              <a:off x="7701624" y="5764331"/>
              <a:ext cx="0" cy="83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4" name="Google Shape;154;p3"/>
            <p:cNvCxnSpPr/>
            <p:nvPr/>
          </p:nvCxnSpPr>
          <p:spPr>
            <a:xfrm>
              <a:off x="8822258" y="5764331"/>
              <a:ext cx="0" cy="83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5" name="Google Shape;155;p3"/>
            <p:cNvSpPr txBox="1"/>
            <p:nvPr/>
          </p:nvSpPr>
          <p:spPr>
            <a:xfrm>
              <a:off x="2208664" y="1722546"/>
              <a:ext cx="6732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30</a:t>
              </a:r>
              <a:endParaRPr/>
            </a:p>
          </p:txBody>
        </p:sp>
        <p:sp>
          <p:nvSpPr>
            <p:cNvPr id="156" name="Google Shape;156;p3"/>
            <p:cNvSpPr txBox="1"/>
            <p:nvPr/>
          </p:nvSpPr>
          <p:spPr>
            <a:xfrm>
              <a:off x="2208664" y="2364296"/>
              <a:ext cx="6732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25</a:t>
              </a:r>
              <a:endParaRPr/>
            </a:p>
          </p:txBody>
        </p:sp>
        <p:sp>
          <p:nvSpPr>
            <p:cNvPr id="157" name="Google Shape;157;p3"/>
            <p:cNvSpPr txBox="1"/>
            <p:nvPr/>
          </p:nvSpPr>
          <p:spPr>
            <a:xfrm>
              <a:off x="2208664" y="3006045"/>
              <a:ext cx="6732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/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2208664" y="3647794"/>
              <a:ext cx="6732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/>
            </a:p>
          </p:txBody>
        </p:sp>
        <p:sp>
          <p:nvSpPr>
            <p:cNvPr id="159" name="Google Shape;159;p3"/>
            <p:cNvSpPr txBox="1"/>
            <p:nvPr/>
          </p:nvSpPr>
          <p:spPr>
            <a:xfrm>
              <a:off x="2208664" y="4289544"/>
              <a:ext cx="6732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/>
            </a:p>
          </p:txBody>
        </p:sp>
        <p:sp>
          <p:nvSpPr>
            <p:cNvPr id="160" name="Google Shape;160;p3"/>
            <p:cNvSpPr txBox="1"/>
            <p:nvPr/>
          </p:nvSpPr>
          <p:spPr>
            <a:xfrm>
              <a:off x="2208664" y="4931295"/>
              <a:ext cx="6732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2208664" y="5573043"/>
              <a:ext cx="6732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/>
            </a:p>
          </p:txBody>
        </p:sp>
        <p:sp>
          <p:nvSpPr>
            <p:cNvPr id="162" name="Google Shape;162;p3"/>
            <p:cNvSpPr txBox="1"/>
            <p:nvPr/>
          </p:nvSpPr>
          <p:spPr>
            <a:xfrm>
              <a:off x="9210075" y="5576857"/>
              <a:ext cx="6732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/>
            </a:p>
          </p:txBody>
        </p:sp>
        <p:sp>
          <p:nvSpPr>
            <p:cNvPr id="163" name="Google Shape;163;p3"/>
            <p:cNvSpPr txBox="1"/>
            <p:nvPr/>
          </p:nvSpPr>
          <p:spPr>
            <a:xfrm>
              <a:off x="9210075" y="1706606"/>
              <a:ext cx="7734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2.5</a:t>
              </a:r>
              <a:endParaRPr/>
            </a:p>
          </p:txBody>
        </p:sp>
        <p:sp>
          <p:nvSpPr>
            <p:cNvPr id="164" name="Google Shape;164;p3"/>
            <p:cNvSpPr txBox="1"/>
            <p:nvPr/>
          </p:nvSpPr>
          <p:spPr>
            <a:xfrm>
              <a:off x="9210075" y="2478433"/>
              <a:ext cx="7734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2.0</a:t>
              </a:r>
              <a:endParaRPr/>
            </a:p>
          </p:txBody>
        </p:sp>
        <p:sp>
          <p:nvSpPr>
            <p:cNvPr id="165" name="Google Shape;165;p3"/>
            <p:cNvSpPr txBox="1"/>
            <p:nvPr/>
          </p:nvSpPr>
          <p:spPr>
            <a:xfrm>
              <a:off x="9210075" y="3250259"/>
              <a:ext cx="7734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1.5</a:t>
              </a:r>
              <a:endParaRPr dirty="0"/>
            </a:p>
          </p:txBody>
        </p:sp>
        <p:sp>
          <p:nvSpPr>
            <p:cNvPr id="166" name="Google Shape;166;p3"/>
            <p:cNvSpPr txBox="1"/>
            <p:nvPr/>
          </p:nvSpPr>
          <p:spPr>
            <a:xfrm>
              <a:off x="9210075" y="4022087"/>
              <a:ext cx="7734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1.0</a:t>
              </a:r>
              <a:endParaRPr/>
            </a:p>
          </p:txBody>
        </p:sp>
        <p:sp>
          <p:nvSpPr>
            <p:cNvPr id="167" name="Google Shape;167;p3"/>
            <p:cNvSpPr txBox="1"/>
            <p:nvPr/>
          </p:nvSpPr>
          <p:spPr>
            <a:xfrm>
              <a:off x="9210075" y="4793914"/>
              <a:ext cx="7734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0.5</a:t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3237308" y="2228649"/>
              <a:ext cx="5665771" cy="3067223"/>
            </a:xfrm>
            <a:custGeom>
              <a:avLst/>
              <a:gdLst/>
              <a:ahLst/>
              <a:cxnLst/>
              <a:rect l="l" t="t" r="r" b="b"/>
              <a:pathLst>
                <a:path w="3847722" h="2498756" extrusionOk="0">
                  <a:moveTo>
                    <a:pt x="0" y="2498756"/>
                  </a:moveTo>
                  <a:lnTo>
                    <a:pt x="398352" y="1620570"/>
                  </a:lnTo>
                  <a:lnTo>
                    <a:pt x="1222217" y="1539089"/>
                  </a:lnTo>
                  <a:lnTo>
                    <a:pt x="2281473" y="1077362"/>
                  </a:lnTo>
                  <a:lnTo>
                    <a:pt x="3087231" y="597528"/>
                  </a:lnTo>
                  <a:lnTo>
                    <a:pt x="3847722" y="0"/>
                  </a:lnTo>
                </a:path>
              </a:pathLst>
            </a:custGeom>
            <a:noFill/>
            <a:ln w="25400" cap="flat" cmpd="sng">
              <a:solidFill>
                <a:srgbClr val="E147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3290624" y="2617686"/>
              <a:ext cx="5572454" cy="2511567"/>
            </a:xfrm>
            <a:custGeom>
              <a:avLst/>
              <a:gdLst/>
              <a:ahLst/>
              <a:cxnLst/>
              <a:rect l="l" t="t" r="r" b="b"/>
              <a:pathLst>
                <a:path w="3784349" h="2046083" extrusionOk="0">
                  <a:moveTo>
                    <a:pt x="0" y="2046083"/>
                  </a:moveTo>
                  <a:lnTo>
                    <a:pt x="353086" y="2037030"/>
                  </a:lnTo>
                  <a:lnTo>
                    <a:pt x="715224" y="1919334"/>
                  </a:lnTo>
                  <a:lnTo>
                    <a:pt x="1122630" y="1928388"/>
                  </a:lnTo>
                  <a:lnTo>
                    <a:pt x="1484769" y="1783533"/>
                  </a:lnTo>
                  <a:lnTo>
                    <a:pt x="1928389" y="1801639"/>
                  </a:lnTo>
                  <a:lnTo>
                    <a:pt x="2372008" y="1602463"/>
                  </a:lnTo>
                  <a:lnTo>
                    <a:pt x="3032911" y="516047"/>
                  </a:lnTo>
                  <a:lnTo>
                    <a:pt x="3784349" y="0"/>
                  </a:lnTo>
                </a:path>
              </a:pathLst>
            </a:custGeom>
            <a:noFill/>
            <a:ln w="28575" cap="flat" cmpd="sng">
              <a:solidFill>
                <a:srgbClr val="E1471D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3277295" y="2862224"/>
              <a:ext cx="5572452" cy="1478046"/>
            </a:xfrm>
            <a:custGeom>
              <a:avLst/>
              <a:gdLst/>
              <a:ahLst/>
              <a:cxnLst/>
              <a:rect l="l" t="t" r="r" b="b"/>
              <a:pathLst>
                <a:path w="3784348" h="1204111" extrusionOk="0">
                  <a:moveTo>
                    <a:pt x="0" y="1050202"/>
                  </a:moveTo>
                  <a:lnTo>
                    <a:pt x="362139" y="1204111"/>
                  </a:lnTo>
                  <a:lnTo>
                    <a:pt x="1059255" y="1149790"/>
                  </a:lnTo>
                  <a:lnTo>
                    <a:pt x="1213164" y="1167897"/>
                  </a:lnTo>
                  <a:lnTo>
                    <a:pt x="2218099" y="896293"/>
                  </a:lnTo>
                  <a:lnTo>
                    <a:pt x="3051018" y="543208"/>
                  </a:lnTo>
                  <a:lnTo>
                    <a:pt x="3784348" y="0"/>
                  </a:lnTo>
                </a:path>
              </a:pathLst>
            </a:custGeom>
            <a:noFill/>
            <a:ln w="25400" cap="flat" cmpd="sng">
              <a:solidFill>
                <a:srgbClr val="0158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3290624" y="3162339"/>
              <a:ext cx="5585784" cy="2022589"/>
            </a:xfrm>
            <a:custGeom>
              <a:avLst/>
              <a:gdLst/>
              <a:ahLst/>
              <a:cxnLst/>
              <a:rect l="l" t="t" r="r" b="b"/>
              <a:pathLst>
                <a:path w="3793402" h="1647730" extrusionOk="0">
                  <a:moveTo>
                    <a:pt x="0" y="1611516"/>
                  </a:moveTo>
                  <a:lnTo>
                    <a:pt x="733331" y="1647730"/>
                  </a:lnTo>
                  <a:lnTo>
                    <a:pt x="1186004" y="1439501"/>
                  </a:lnTo>
                  <a:lnTo>
                    <a:pt x="1964602" y="1475714"/>
                  </a:lnTo>
                  <a:lnTo>
                    <a:pt x="2317688" y="1312752"/>
                  </a:lnTo>
                  <a:lnTo>
                    <a:pt x="2888056" y="878186"/>
                  </a:lnTo>
                  <a:lnTo>
                    <a:pt x="3793402" y="0"/>
                  </a:lnTo>
                </a:path>
              </a:pathLst>
            </a:custGeom>
            <a:noFill/>
            <a:ln w="25400" cap="flat" cmpd="sng">
              <a:solidFill>
                <a:srgbClr val="015873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f4f814fd1_1_0"/>
          <p:cNvSpPr txBox="1">
            <a:spLocks noGrp="1"/>
          </p:cNvSpPr>
          <p:nvPr>
            <p:ph type="title"/>
          </p:nvPr>
        </p:nvSpPr>
        <p:spPr>
          <a:xfrm>
            <a:off x="407850" y="177800"/>
            <a:ext cx="8278950" cy="60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Essential Role of Drug &amp; Alcohol Providers</a:t>
            </a:r>
            <a:endParaRPr sz="2800" dirty="0"/>
          </a:p>
        </p:txBody>
      </p:sp>
      <p:sp>
        <p:nvSpPr>
          <p:cNvPr id="178" name="Google Shape;178;gcf4f814fd1_1_0"/>
          <p:cNvSpPr txBox="1">
            <a:spLocks noGrp="1"/>
          </p:cNvSpPr>
          <p:nvPr>
            <p:ph type="body" idx="1"/>
          </p:nvPr>
        </p:nvSpPr>
        <p:spPr>
          <a:xfrm>
            <a:off x="457200" y="1410630"/>
            <a:ext cx="82296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23850">
              <a:buSzPts val="1500"/>
              <a:buFont typeface="Verdana"/>
              <a:buChar char="●"/>
            </a:pPr>
            <a:r>
              <a:rPr lang="en-US" sz="2800" dirty="0"/>
              <a:t>Licensed Drug and Alcohol Treatment providers engage patients/clients with Substance Use Disorder at high risk for HIV/Viral Hepatitis</a:t>
            </a:r>
          </a:p>
          <a:p>
            <a:pPr indent="-323850">
              <a:buSzPts val="1500"/>
              <a:buFont typeface="Verdana"/>
              <a:buChar char="●"/>
            </a:pPr>
            <a:endParaRPr lang="en-US" sz="2800" dirty="0"/>
          </a:p>
          <a:p>
            <a:pPr indent="-323850">
              <a:buSzPts val="1500"/>
              <a:buFont typeface="Verdana"/>
              <a:buChar char="●"/>
            </a:pPr>
            <a:r>
              <a:rPr lang="en-US" sz="2800" dirty="0"/>
              <a:t>Providers have a vital opportunity to offer interventions that can have a profound impact on a patient’s/client’s health &amp; wellbeing, prevention/intervention, and the public’s health</a:t>
            </a:r>
            <a:endParaRPr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 txBox="1">
            <a:spLocks noGrp="1"/>
          </p:cNvSpPr>
          <p:nvPr>
            <p:ph type="body" idx="1"/>
          </p:nvPr>
        </p:nvSpPr>
        <p:spPr>
          <a:xfrm>
            <a:off x="355107" y="1482571"/>
            <a:ext cx="8139606" cy="347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</a:pPr>
            <a:r>
              <a:rPr lang="en-US" sz="5400" b="1" dirty="0">
                <a:latin typeface="+mj-lt"/>
              </a:rPr>
              <a:t>HIV: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</a:pPr>
            <a:r>
              <a:rPr lang="en-US" sz="5400" b="1" dirty="0">
                <a:latin typeface="+mj-lt"/>
              </a:rPr>
              <a:t>Challenges &amp; Opportunities </a:t>
            </a:r>
            <a:endParaRPr b="1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f4f814fd1_1_42"/>
          <p:cNvSpPr txBox="1">
            <a:spLocks noGrp="1"/>
          </p:cNvSpPr>
          <p:nvPr>
            <p:ph type="title"/>
          </p:nvPr>
        </p:nvSpPr>
        <p:spPr>
          <a:xfrm>
            <a:off x="584200" y="177800"/>
            <a:ext cx="7924800" cy="60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HIV?</a:t>
            </a:r>
            <a:endParaRPr dirty="0"/>
          </a:p>
        </p:txBody>
      </p:sp>
      <p:sp>
        <p:nvSpPr>
          <p:cNvPr id="191" name="Google Shape;191;gcf4f814fd1_1_42"/>
          <p:cNvSpPr txBox="1">
            <a:spLocks noGrp="1"/>
          </p:cNvSpPr>
          <p:nvPr>
            <p:ph type="body" idx="1"/>
          </p:nvPr>
        </p:nvSpPr>
        <p:spPr>
          <a:xfrm>
            <a:off x="457200" y="1627095"/>
            <a:ext cx="82296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HIV is a virus that attacks the body’s immune system </a:t>
            </a: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If left untreated, HIV is progressive and leads to increased vulnerability to serious illness and death</a:t>
            </a:r>
            <a:endParaRPr sz="2800" dirty="0"/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 dirty="0"/>
          </a:p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With treatment, HIV is a manageable chronic illness </a:t>
            </a:r>
            <a:endParaRPr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>
            <a:spLocks noGrp="1"/>
          </p:cNvSpPr>
          <p:nvPr>
            <p:ph type="title"/>
          </p:nvPr>
        </p:nvSpPr>
        <p:spPr>
          <a:xfrm>
            <a:off x="584200" y="190500"/>
            <a:ext cx="792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New Diagnoses of HIV by County, 2019</a:t>
            </a:r>
            <a:endParaRPr sz="3200" dirty="0"/>
          </a:p>
        </p:txBody>
      </p:sp>
      <p:pic>
        <p:nvPicPr>
          <p:cNvPr id="198" name="Google Shape;198;p15"/>
          <p:cNvPicPr preferRelativeResize="0"/>
          <p:nvPr/>
        </p:nvPicPr>
        <p:blipFill rotWithShape="1">
          <a:blip r:embed="rId3">
            <a:alphaModFix/>
          </a:blip>
          <a:srcRect l="3142" t="7105"/>
          <a:stretch/>
        </p:blipFill>
        <p:spPr>
          <a:xfrm>
            <a:off x="143692" y="1161097"/>
            <a:ext cx="8856617" cy="425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5"/>
          <p:cNvPicPr preferRelativeResize="0"/>
          <p:nvPr/>
        </p:nvPicPr>
        <p:blipFill rotWithShape="1">
          <a:blip r:embed="rId4">
            <a:alphaModFix/>
          </a:blip>
          <a:srcRect b="50900"/>
          <a:stretch/>
        </p:blipFill>
        <p:spPr>
          <a:xfrm>
            <a:off x="143691" y="5418619"/>
            <a:ext cx="3219450" cy="116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5"/>
          <p:cNvPicPr preferRelativeResize="0"/>
          <p:nvPr/>
        </p:nvPicPr>
        <p:blipFill rotWithShape="1">
          <a:blip r:embed="rId4">
            <a:alphaModFix/>
          </a:blip>
          <a:srcRect t="50000"/>
          <a:stretch/>
        </p:blipFill>
        <p:spPr>
          <a:xfrm>
            <a:off x="3180261" y="5481638"/>
            <a:ext cx="3219450" cy="1185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f4f814fd1_1_6"/>
          <p:cNvSpPr txBox="1">
            <a:spLocks noGrp="1"/>
          </p:cNvSpPr>
          <p:nvPr>
            <p:ph type="title"/>
          </p:nvPr>
        </p:nvSpPr>
        <p:spPr>
          <a:xfrm>
            <a:off x="609600" y="211150"/>
            <a:ext cx="8158200" cy="563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IDU &amp; HIV: A looming crisis</a:t>
            </a:r>
            <a:endParaRPr dirty="0"/>
          </a:p>
        </p:txBody>
      </p:sp>
      <p:sp>
        <p:nvSpPr>
          <p:cNvPr id="207" name="Google Shape;207;gcf4f814fd1_1_6"/>
          <p:cNvSpPr txBox="1">
            <a:spLocks noGrp="1"/>
          </p:cNvSpPr>
          <p:nvPr>
            <p:ph type="body" idx="1"/>
          </p:nvPr>
        </p:nvSpPr>
        <p:spPr>
          <a:xfrm>
            <a:off x="457200" y="1306513"/>
            <a:ext cx="4040100" cy="6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Indiana</a:t>
            </a:r>
            <a:endParaRPr/>
          </a:p>
        </p:txBody>
      </p:sp>
      <p:sp>
        <p:nvSpPr>
          <p:cNvPr id="208" name="Google Shape;208;gcf4f814fd1_1_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84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65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The site of a severe HIV outbreak among people who inject drugs (PWID) from 2011-2014</a:t>
            </a:r>
            <a:endParaRPr sz="2300" dirty="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342900" lvl="0" indent="-336550" algn="l" rtl="0">
              <a:spcBef>
                <a:spcPts val="48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215 HIV infections</a:t>
            </a:r>
            <a:endParaRPr sz="2300" dirty="0"/>
          </a:p>
          <a:p>
            <a:pPr marL="3429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200" dirty="0"/>
          </a:p>
          <a:p>
            <a:pPr marL="342900" lvl="0" indent="-336550" algn="l" rtl="0">
              <a:spcBef>
                <a:spcPts val="48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92 percent with HCV coinfections</a:t>
            </a:r>
            <a:endParaRPr sz="2300" dirty="0"/>
          </a:p>
        </p:txBody>
      </p:sp>
      <p:sp>
        <p:nvSpPr>
          <p:cNvPr id="209" name="Google Shape;209;gcf4f814fd1_1_6"/>
          <p:cNvSpPr txBox="1">
            <a:spLocks noGrp="1"/>
          </p:cNvSpPr>
          <p:nvPr>
            <p:ph type="body" idx="3"/>
          </p:nvPr>
        </p:nvSpPr>
        <p:spPr>
          <a:xfrm>
            <a:off x="4645025" y="1306513"/>
            <a:ext cx="4041900" cy="6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West Virginia</a:t>
            </a:r>
            <a:endParaRPr/>
          </a:p>
        </p:txBody>
      </p:sp>
      <p:sp>
        <p:nvSpPr>
          <p:cNvPr id="210" name="Google Shape;210;gcf4f814fd1_1_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84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65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As recently as 2014, only 12.5 percent of HIV cases in WV were from injection drug use (IDU)+</a:t>
            </a:r>
            <a:endParaRPr sz="2300" dirty="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342900" lvl="0" indent="-336550" algn="l" rtl="0">
              <a:spcBef>
                <a:spcPts val="48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By 2019, 64.2 percent of HIV cases were from IDU</a:t>
            </a:r>
            <a:endParaRPr sz="23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OH_Master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06076DE0F2FB4091442F564B1D128E" ma:contentTypeVersion="215" ma:contentTypeDescription="Create a new document." ma:contentTypeScope="" ma:versionID="f9020005e43e01434927da84137e27bd">
  <xsd:schema xmlns:xsd="http://www.w3.org/2001/XMLSchema" xmlns:xs="http://www.w3.org/2001/XMLSchema" xmlns:p="http://schemas.microsoft.com/office/2006/metadata/properties" xmlns:ns1="http://schemas.microsoft.com/sharepoint/v3" xmlns:ns2="906a5e43-ae57-4088-b6bd-ad0d184b1ed5" xmlns:ns3="735dd975-0058-4146-ac9d-26a8bd446284" targetNamespace="http://schemas.microsoft.com/office/2006/metadata/properties" ma:root="true" ma:fieldsID="408869a7eb7457dcdecdf115413ded76" ns1:_="" ns2:_="" ns3:_="">
    <xsd:import namespace="http://schemas.microsoft.com/sharepoint/v3"/>
    <xsd:import namespace="906a5e43-ae57-4088-b6bd-ad0d184b1ed5"/>
    <xsd:import namespace="735dd975-0058-4146-ac9d-26a8bd44628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pprover_x0020_1" minOccurs="0"/>
                <xsd:element ref="ns3:Approver_x0020_2" minOccurs="0"/>
                <xsd:element ref="ns3:General_x0020_Comments" minOccurs="0"/>
                <xsd:element ref="ns3:Information_x0020_Generated_x0020_By" minOccurs="0"/>
                <xsd:element ref="ns3:Printing_x0020_Method" minOccurs="0"/>
                <xsd:element ref="ns3:Bureau"/>
                <xsd:element ref="ns3:Date_x0020_Needed" minOccurs="0"/>
                <xsd:element ref="ns3:Information_x0020_Type" minOccurs="0"/>
                <xsd:element ref="ns3:Deputate" minOccurs="0"/>
                <xsd:element ref="ns3:Distribution_x0020_Method" minOccurs="0"/>
                <xsd:element ref="ns3:Publication_x0020__x0023_" minOccurs="0"/>
                <xsd:element ref="ns3:Publication_x0020_Type" minOccurs="0"/>
                <xsd:element ref="ns1:DocumentSetDescrip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AutoTags" minOccurs="0"/>
                <xsd:element ref="ns3:Rotating_x0020_Content_x0020_Start_x0020_Date" minOccurs="0"/>
                <xsd:element ref="ns3:Rotating_x0020_Content_x0020_End_x0020_Date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23" nillable="true" ma:displayName="Description" ma:description="A description of the Document Set" ma:hidden="true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a5e43-ae57-4088-b6bd-ad0d184b1ed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dd975-0058-4146-ac9d-26a8bd446284" elementFormDefault="qualified">
    <xsd:import namespace="http://schemas.microsoft.com/office/2006/documentManagement/types"/>
    <xsd:import namespace="http://schemas.microsoft.com/office/infopath/2007/PartnerControls"/>
    <xsd:element name="Approver_x0020_1" ma:index="11" nillable="true" ma:displayName="Approver 1" ma:hidden="true" ma:list="UserInfo" ma:SharePointGroup="0" ma:internalName="Approver_x0020_1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r_x0020_2" ma:index="12" nillable="true" ma:displayName="Approver 2" ma:hidden="true" ma:list="UserInfo" ma:SharePointGroup="0" ma:internalName="Approver_x0020_2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eneral_x0020_Comments" ma:index="13" nillable="true" ma:displayName="General Comments" ma:hidden="true" ma:internalName="General_x0020_Comments" ma:readOnly="false">
      <xsd:simpleType>
        <xsd:restriction base="dms:Note"/>
      </xsd:simpleType>
    </xsd:element>
    <xsd:element name="Information_x0020_Generated_x0020_By" ma:index="14" nillable="true" ma:displayName="Information Generated By" ma:format="Dropdown" ma:hidden="true" ma:internalName="Information_x0020_Generated_x0020_By" ma:readOnly="false">
      <xsd:simpleType>
        <xsd:union memberTypes="dms:Text">
          <xsd:simpleType>
            <xsd:restriction base="dms:Choice">
              <xsd:enumeration value="Department of program area"/>
              <xsd:enumeration value="District field office"/>
              <xsd:enumeration value="Contractor"/>
              <xsd:enumeration value="State health center"/>
            </xsd:restriction>
          </xsd:simpleType>
        </xsd:union>
      </xsd:simpleType>
    </xsd:element>
    <xsd:element name="Printing_x0020_Method" ma:index="15" nillable="true" ma:displayName="Printing Method" ma:format="Dropdown" ma:hidden="true" ma:internalName="Printing_x0020_Method" ma:readOnly="false">
      <xsd:simpleType>
        <xsd:restriction base="dms:Choice">
          <xsd:enumeration value="In House"/>
          <xsd:enumeration value="PA Publisher"/>
        </xsd:restriction>
      </xsd:simpleType>
    </xsd:element>
    <xsd:element name="Bureau" ma:index="16" ma:displayName="Bureau" ma:format="Dropdown" ma:internalName="Bureau">
      <xsd:simpleType>
        <xsd:restriction base="dms:Choice">
          <xsd:enumeration value="BCD"/>
          <xsd:enumeration value="BCHS"/>
          <xsd:enumeration value="BCPLC"/>
          <xsd:enumeration value="BEPR"/>
          <xsd:enumeration value="BFH"/>
          <xsd:enumeration value="BFLC"/>
          <xsd:enumeration value="BHP"/>
          <xsd:enumeration value="BHPRR"/>
          <xsd:enumeration value="BHSR"/>
          <xsd:enumeration value="BIIT"/>
          <xsd:enumeration value="BMC"/>
          <xsd:enumeration value="Communications"/>
          <xsd:enumeration value="EMS"/>
          <xsd:enumeration value="EPI"/>
          <xsd:enumeration value="HR"/>
          <xsd:enumeration value="LABS"/>
          <xsd:enumeration value="Legal"/>
          <xsd:enumeration value="Legislative"/>
          <xsd:enumeration value="MM"/>
          <xsd:enumeration value="OHE"/>
          <xsd:enumeration value="OHI"/>
          <xsd:enumeration value="OHR"/>
          <xsd:enumeration value="OpEx"/>
          <xsd:enumeration value="PDMP"/>
          <xsd:enumeration value="Policy"/>
          <xsd:enumeration value="QA"/>
          <xsd:enumeration value="SOH"/>
          <xsd:enumeration value="WIC"/>
          <xsd:enumeration value="Exec Staff"/>
        </xsd:restriction>
      </xsd:simpleType>
    </xsd:element>
    <xsd:element name="Date_x0020_Needed" ma:index="17" nillable="true" ma:displayName="Date Needed" ma:format="DateOnly" ma:hidden="true" ma:internalName="Date_x0020_Needed" ma:readOnly="false">
      <xsd:simpleType>
        <xsd:restriction base="dms:DateTime"/>
      </xsd:simpleType>
    </xsd:element>
    <xsd:element name="Information_x0020_Type" ma:index="18" nillable="true" ma:displayName="Information Type" ma:description="If choosing HealthHUB Rotating Content, please specify the URL or document it should link to.&#10;All Reports should be submitted in the Report Workflow." ma:format="Dropdown" ma:hidden="true" ma:indexed="true" ma:internalName="Information_x0020_Type" ma:readOnly="false">
      <xsd:simpleType>
        <xsd:union memberTypes="dms:Text">
          <xsd:simpleType>
            <xsd:restriction base="dms:Choice">
              <xsd:enumeration value="Brochure/Flyer"/>
              <xsd:enumeration value="Department Form"/>
              <xsd:enumeration value="Emergency Operations Plan"/>
              <xsd:enumeration value="Fact Sheet"/>
              <xsd:enumeration value="HealthHUB Announcement"/>
              <xsd:enumeration value="HealthHUB Rotating Content"/>
              <xsd:enumeration value="Letter"/>
              <xsd:enumeration value="Log In Pop Up"/>
              <xsd:enumeration value="Newsletter"/>
              <xsd:enumeration value="Planning Document"/>
              <xsd:enumeration value="Poster"/>
              <xsd:enumeration value="PowerPoint Presentation"/>
              <xsd:enumeration value="Press Release"/>
              <xsd:enumeration value="Web Content"/>
            </xsd:restriction>
          </xsd:simpleType>
        </xsd:union>
      </xsd:simpleType>
    </xsd:element>
    <xsd:element name="Deputate" ma:index="19" nillable="true" ma:displayName="Deputate" ma:description="Choose Exec Office if submitter reports directly to the EDS or SOH" ma:format="Dropdown" ma:hidden="true" ma:internalName="Deputate" ma:readOnly="false">
      <xsd:simpleType>
        <xsd:restriction base="dms:Choice">
          <xsd:enumeration value="Admin"/>
          <xsd:enumeration value="HPCP"/>
          <xsd:enumeration value="HPDP"/>
          <xsd:enumeration value="Innovation"/>
          <xsd:enumeration value="OpEx"/>
          <xsd:enumeration value="PG"/>
          <xsd:enumeration value="QA"/>
          <xsd:enumeration value="Exec Office"/>
        </xsd:restriction>
      </xsd:simpleType>
    </xsd:element>
    <xsd:element name="Distribution_x0020_Method" ma:index="20" nillable="true" ma:displayName="Distribution Method" ma:hidden="true" ma:internalName="Distribution_x0020_Method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Mail"/>
                        <xsd:enumeration value="Display booth"/>
                        <xsd:enumeration value="Handout"/>
                        <xsd:enumeration value="HealthHUB"/>
                        <xsd:enumeration value="Email"/>
                        <xsd:enumeration value="Website"/>
                        <xsd:enumeration value="Webina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Publication_x0020__x0023_" ma:index="21" nillable="true" ma:displayName="Publication #" ma:description="(Only needed if printed through PA Publisher)If this is an existing publication, enter the SAP publication number. If this is a new publication, contact Norman Bilodeau to secure and HD number for a publication to be printed in hard copy." ma:hidden="true" ma:internalName="Publication_x0020__x0023_" ma:readOnly="false">
      <xsd:simpleType>
        <xsd:restriction base="dms:Text">
          <xsd:maxLength value="255"/>
        </xsd:restriction>
      </xsd:simpleType>
    </xsd:element>
    <xsd:element name="Publication_x0020_Type" ma:index="22" nillable="true" ma:displayName="Publication Type" ma:hidden="true" ma:internalName="Publication_x0020_Typ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tock"/>
                    <xsd:enumeration value="Non-Stock"/>
                    <xsd:enumeration value="Website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2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description="" ma:internalName="MediaServiceAutoTags" ma:readOnly="true">
      <xsd:simpleType>
        <xsd:restriction base="dms:Text"/>
      </xsd:simpleType>
    </xsd:element>
    <xsd:element name="Rotating_x0020_Content_x0020_Start_x0020_Date" ma:index="30" nillable="true" ma:displayName="Rotating Content Start Date" ma:description="Only needed for Rotating Content on the HealthHUB" ma:format="DateOnly" ma:hidden="true" ma:internalName="Rotating_x0020_Content_x0020_Start_x0020_Date" ma:readOnly="false">
      <xsd:simpleType>
        <xsd:restriction base="dms:DateTime"/>
      </xsd:simpleType>
    </xsd:element>
    <xsd:element name="Rotating_x0020_Content_x0020_End_x0020_Date" ma:index="31" nillable="true" ma:displayName="Rotating Content End Date" ma:description="Only needed for Rotating Content on the HealthHUB" ma:format="DateOnly" ma:hidden="true" ma:internalName="Rotating_x0020_Content_x0020_End_x0020_Date" ma:readOnly="false">
      <xsd:simpleType>
        <xsd:restriction base="dms:DateTime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x0020_Needed xmlns="735dd975-0058-4146-ac9d-26a8bd446284">2021-05-07T04:00:00+00:00</Date_x0020_Needed>
    <Information_x0020_Generated_x0020_By xmlns="735dd975-0058-4146-ac9d-26a8bd446284" xsi:nil="true"/>
    <Rotating_x0020_Content_x0020_Start_x0020_Date xmlns="735dd975-0058-4146-ac9d-26a8bd446284" xsi:nil="true"/>
    <General_x0020_Comments xmlns="735dd975-0058-4146-ac9d-26a8bd446284">Please expedite the review process of this presentation as it will be needed in the next few weeks.</General_x0020_Comments>
    <Printing_x0020_Method xmlns="735dd975-0058-4146-ac9d-26a8bd446284" xsi:nil="true"/>
    <DocumentSetDescription xmlns="http://schemas.microsoft.com/sharepoint/v3" xsi:nil="true"/>
    <Approver_x0020_1 xmlns="735dd975-0058-4146-ac9d-26a8bd446284">
      <UserInfo>
        <DisplayName>Rossi, Michelle</DisplayName>
        <AccountId>1238</AccountId>
        <AccountType/>
      </UserInfo>
    </Approver_x0020_1>
    <Bureau xmlns="735dd975-0058-4146-ac9d-26a8bd446284">BCD</Bureau>
    <Rotating_x0020_Content_x0020_End_x0020_Date xmlns="735dd975-0058-4146-ac9d-26a8bd446284" xsi:nil="true"/>
    <Distribution_x0020_Method xmlns="735dd975-0058-4146-ac9d-26a8bd446284">
      <Value>Handout</Value>
    </Distribution_x0020_Method>
    <Publication_x0020_Type xmlns="735dd975-0058-4146-ac9d-26a8bd446284"/>
    <Publication_x0020__x0023_ xmlns="735dd975-0058-4146-ac9d-26a8bd446284" xsi:nil="true"/>
    <Approver_x0020_2 xmlns="735dd975-0058-4146-ac9d-26a8bd446284">
      <UserInfo>
        <DisplayName>Salem-Noll, Mari Jane</DisplayName>
        <AccountId>679</AccountId>
        <AccountType/>
      </UserInfo>
    </Approver_x0020_2>
    <Deputate xmlns="735dd975-0058-4146-ac9d-26a8bd446284">HPDP</Deputate>
    <Information_x0020_Type xmlns="735dd975-0058-4146-ac9d-26a8bd446284">PowerPoint Presentation</Information_x0020_Type>
    <_dlc_DocId xmlns="906a5e43-ae57-4088-b6bd-ad0d184b1ed5">PADOH-1199606629-4204</_dlc_DocId>
    <_dlc_DocIdUrl xmlns="906a5e43-ae57-4088-b6bd-ad0d184b1ed5">
      <Url>https://pagov.sharepoint.com/sites/DOH-Intranet/TS/Comms/_layouts/15/DocIdRedir.aspx?ID=PADOH-1199606629-4204</Url>
      <Description>PADOH-1199606629-4204</Description>
    </_dlc_DocIdUrl>
  </documentManagement>
</p:properties>
</file>

<file path=customXml/itemProps1.xml><?xml version="1.0" encoding="utf-8"?>
<ds:datastoreItem xmlns:ds="http://schemas.openxmlformats.org/officeDocument/2006/customXml" ds:itemID="{D8AE5EE7-F0B8-4E44-96CF-33C388C5EC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EDF0BD-4582-4D87-B196-57D5768D3A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06a5e43-ae57-4088-b6bd-ad0d184b1ed5"/>
    <ds:schemaRef ds:uri="735dd975-0058-4146-ac9d-26a8bd446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CC0B35-CAD8-44AC-B4A9-09F2B30491C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0AA44DA-3741-4D14-83A7-4974E56CA5E4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906a5e43-ae57-4088-b6bd-ad0d184b1ed5"/>
    <ds:schemaRef ds:uri="http://purl.org/dc/elements/1.1/"/>
    <ds:schemaRef ds:uri="http://schemas.microsoft.com/office/2006/metadata/properties"/>
    <ds:schemaRef ds:uri="735dd975-0058-4146-ac9d-26a8bd446284"/>
    <ds:schemaRef ds:uri="http://schemas.microsoft.com/sharepoint/v3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2318</Words>
  <Application>Microsoft Office PowerPoint</Application>
  <PresentationFormat>On-screen Show (4:3)</PresentationFormat>
  <Paragraphs>340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Calibri</vt:lpstr>
      <vt:lpstr>Verdana</vt:lpstr>
      <vt:lpstr>Noto Sans Symbols</vt:lpstr>
      <vt:lpstr>DOH_Master Template</vt:lpstr>
      <vt:lpstr>The Role of Drug and Alcohol Providers  in the Elimination of  HIV/Viral Hepatitis in Pennsylvania</vt:lpstr>
      <vt:lpstr>Presentation Objectives</vt:lpstr>
      <vt:lpstr>Key Speakers</vt:lpstr>
      <vt:lpstr> SUD, HIV and Hepatitis Syndemic </vt:lpstr>
      <vt:lpstr>Essential Role of Drug &amp; Alcohol Providers</vt:lpstr>
      <vt:lpstr>PowerPoint Presentation</vt:lpstr>
      <vt:lpstr>What is HIV?</vt:lpstr>
      <vt:lpstr>New Diagnoses of HIV by County, 2019</vt:lpstr>
      <vt:lpstr>IDU &amp; HIV: A looming crisis</vt:lpstr>
      <vt:lpstr>HIV Testing</vt:lpstr>
      <vt:lpstr>HIV FACTS</vt:lpstr>
      <vt:lpstr> Preventing HIV</vt:lpstr>
      <vt:lpstr>PowerPoint Presentation</vt:lpstr>
      <vt:lpstr>What is Hepatitis C?</vt:lpstr>
      <vt:lpstr>Epidemics Intertwined</vt:lpstr>
      <vt:lpstr>US HCV Treatment Cascade </vt:lpstr>
      <vt:lpstr>Key Messages: HCV Testing</vt:lpstr>
      <vt:lpstr>Key Messages: HCV treatment</vt:lpstr>
      <vt:lpstr>HCV Treatment is Accessible</vt:lpstr>
      <vt:lpstr>PA DOH/DDAP Pilot Hep C Survey</vt:lpstr>
      <vt:lpstr>Only 32% test all clients for HCV</vt:lpstr>
      <vt:lpstr>Barriers to Hepatitis C Testing</vt:lpstr>
      <vt:lpstr>Other Infectious Disease Services</vt:lpstr>
      <vt:lpstr>How can we work together? </vt:lpstr>
      <vt:lpstr>PowerPoint Presentation</vt:lpstr>
      <vt:lpstr>Project Goals to Assist Providers</vt:lpstr>
      <vt:lpstr>Project Goals to Assist Providers</vt:lpstr>
      <vt:lpstr>Next Steps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Drug and Alcohol Providers in Ending The HIV and Hepatitis Epidemics: Pathways to Success Through State Opioid Response Grant Funding</dc:title>
  <dc:creator>Orkis, Lauren</dc:creator>
  <cp:lastModifiedBy>Orkis, Lauren</cp:lastModifiedBy>
  <cp:revision>152</cp:revision>
  <dcterms:created xsi:type="dcterms:W3CDTF">2021-03-22T12:43:29Z</dcterms:created>
  <dcterms:modified xsi:type="dcterms:W3CDTF">2021-05-20T14:40:12Z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0x010100D606076DE0F2FB4091442F564B1D128E</vt:lpwstr>
  </property>
  <property fmtid="{D5CDD505-2E9C-101B-9397-08002B2CF9AE}" pid="3" name="Audience">
    <vt:lpwstr>;#Health care professional;#</vt:lpwstr>
  </property>
  <property fmtid="{D5CDD505-2E9C-101B-9397-08002B2CF9AE}" pid="4" name="_dlc_DocIdItemGuid">
    <vt:lpwstr>db67765f-309a-4aff-9eba-d641b90f95b6</vt:lpwstr>
  </property>
  <property fmtid="{D5CDD505-2E9C-101B-9397-08002B2CF9AE}" pid="5" name="Workflow Status">
    <vt:lpwstr>Communications Final Review</vt:lpwstr>
  </property>
  <property fmtid="{D5CDD505-2E9C-101B-9397-08002B2CF9AE}" pid="6" name="_docset_NoMedatataSyncRequired">
    <vt:lpwstr>False</vt:lpwstr>
  </property>
</Properties>
</file>